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546" r:id="rId3"/>
    <p:sldId id="505" r:id="rId4"/>
    <p:sldId id="536" r:id="rId5"/>
    <p:sldId id="528" r:id="rId6"/>
    <p:sldId id="258" r:id="rId7"/>
    <p:sldId id="545" r:id="rId8"/>
    <p:sldId id="544" r:id="rId9"/>
    <p:sldId id="260" r:id="rId10"/>
    <p:sldId id="541" r:id="rId11"/>
    <p:sldId id="261" r:id="rId12"/>
    <p:sldId id="538" r:id="rId13"/>
    <p:sldId id="529" r:id="rId14"/>
    <p:sldId id="263" r:id="rId15"/>
    <p:sldId id="543" r:id="rId16"/>
    <p:sldId id="264" r:id="rId17"/>
    <p:sldId id="530" r:id="rId18"/>
    <p:sldId id="539" r:id="rId19"/>
    <p:sldId id="540" r:id="rId20"/>
    <p:sldId id="542" r:id="rId21"/>
    <p:sldId id="533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Style léger 2 - Accentuation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/>
    <p:restoredTop sz="95700"/>
  </p:normalViewPr>
  <p:slideViewPr>
    <p:cSldViewPr snapToGrid="0" snapToObjects="1">
      <p:cViewPr varScale="1">
        <p:scale>
          <a:sx n="136" d="100"/>
          <a:sy n="136" d="100"/>
        </p:scale>
        <p:origin x="1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5BD02-D993-5647-BE09-D68E34A0000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B02BA-4ABF-0448-99C9-30ED1CD56F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691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B02BA-4ABF-0448-99C9-30ED1CD56FE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741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B02BA-4ABF-0448-99C9-30ED1CD56FE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814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B02BA-4ABF-0448-99C9-30ED1CD56FE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98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B02BA-4ABF-0448-99C9-30ED1CD56FE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655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B02BA-4ABF-0448-99C9-30ED1CD56FE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38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B02BA-4ABF-0448-99C9-30ED1CD56FE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335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messages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B02BA-4ABF-0448-99C9-30ED1CD56FE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490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Maybe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messages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B02BA-4ABF-0448-99C9-30ED1CD56FE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160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7BD75B-37F9-EA49-831B-1CBFFEA61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A2CC18-7F77-B24F-AD58-809E49928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EC2026-89DD-A74E-BE01-43825EBC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6B2DEF-C1BC-404C-A658-0B67ADD9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42AD9C-7921-FE4E-A553-BD5CEE22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61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D86F9-C6C6-0E4A-A7CE-887FEEDE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37DF46-7058-0C48-A0F4-140B9A2EC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1FF72A-ADB5-CB42-B126-10D31F825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CD970D-B63F-8949-930E-7AC31AC91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E6CA7D-68AA-2045-AE52-5F5DDF8C1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40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DA0FABB-FEFA-E44B-A602-240E9C6B1D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F57036-0E2F-6943-ACB5-29EF4AE2D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978543-FF82-E34F-B899-AE69D16A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912147-1D70-704E-A747-8CBE0BC8A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2CDFE3-6A5E-DB46-AFE7-C6D86592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89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A15929-A692-3E40-B190-943117704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B73E00-535C-1047-ABC9-43F51FCAA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17A5B5-983F-ED4F-A0C3-9A3ADB0E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5E508C-296B-0A45-88BC-FAC63770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032246-D216-8848-AE10-D96B2250F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251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2A28F-97FE-ED40-8298-392DA9370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E305F6-2001-ED4B-8822-2E2ABFADD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82C3A8-4555-EA40-A4B4-F3464B8E7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585DEC-88A7-0B47-8AA2-ADC5EDF06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6B2259-7721-F249-B595-ED171C44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10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FD2373-9600-6340-B10C-7DC39148D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50124-78CF-F94F-985A-C428E3CD4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FBC31F-978C-074E-8513-DB2592122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621000-1849-9F4B-9F7C-51A292A5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90EA2D-7ED8-E74B-89FB-3F436E273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4D6E1A4-DCA7-F640-83C9-B3812B15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054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D024F3-97DC-7E46-A3D2-CD10272C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52A665-8AFA-EB42-A61F-28DA99526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EB3E3A7-A05E-244C-A4E8-5FAFE8AC6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71153AE-3551-814E-8EEB-5FA1804637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E7FFBA-AAA5-8442-AAF1-DE465293C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90BD5E-F8C6-AB4A-A836-0969EEAF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927174-0885-B54B-8E48-DD129A6D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D391040-2A23-924A-A523-6D0E8DA2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087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FA16B-CB74-DF42-A1A3-620110DD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26C6A4-A335-E342-A44D-11F9378C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7CB18E-1F57-0C4D-A2C5-4C0F3836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39D655-D1E6-4442-9079-CA21F2F5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39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A313249-E794-3145-9DAA-D06FFA7F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0CEF56-1191-784B-A133-4AFD8CCE6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D1C759-DB5E-534D-A7A6-A51B694BB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436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4270B1-E1A0-0045-B64A-8CE00B08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36793E-2A31-DA4A-B21C-9B7D2DD88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00DE63-25C9-9843-8D7F-C15ACAA4C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C86E466-E414-9345-9049-8981490BD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46DA66-E7A0-584D-9586-B1F2CBB9A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7805E02-5EDE-7E4B-A5C8-725A72D4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95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C3A9F-AE1F-5546-81D8-3CCB37F7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07BE89A-867A-E749-9612-27A96C46A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95497D3-3641-2A4B-A1C4-30B8A01D1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76DD85-B9E8-E34A-9AFA-37D6EBE4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F16DE6-A7DF-D14C-813B-D89F25DE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D813AD-A846-AE4A-9B47-C8A53805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89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0F12D02-E3BC-5841-8A40-1D88C89D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37C875-CF29-9B4B-B586-21E8C187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48258C-3A58-4B42-9F7A-D01525F40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85518-AFE7-AC4E-9C6C-FD1D73BA5073}" type="datetimeFigureOut">
              <a:rPr lang="fr-FR" smtClean="0"/>
              <a:t>22/09/2021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33BF28-6640-904C-B2F0-E80405C35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629D64-B215-F74E-B8FE-95407975D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BB71E-BCD4-8D45-9B67-7B7B634417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54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8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26.png"/><Relationship Id="rId5" Type="http://schemas.microsoft.com/office/2007/relationships/media" Target="../media/media5.mp4"/><Relationship Id="rId10" Type="http://schemas.openxmlformats.org/officeDocument/2006/relationships/image" Target="../media/image25.svg"/><Relationship Id="rId4" Type="http://schemas.openxmlformats.org/officeDocument/2006/relationships/video" Target="../media/media4.mp4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ECCD5-EF46-AA4D-B021-4EEEC29EC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Just </a:t>
            </a:r>
            <a:r>
              <a:rPr lang="fr-FR" dirty="0" err="1"/>
              <a:t>Ask</a:t>
            </a:r>
            <a:r>
              <a:rPr lang="fr-FR" dirty="0"/>
              <a:t>: Learning to </a:t>
            </a:r>
            <a:br>
              <a:rPr lang="fr-FR" dirty="0"/>
            </a:br>
            <a:r>
              <a:rPr lang="fr-FR" dirty="0" err="1"/>
              <a:t>Answer</a:t>
            </a:r>
            <a:r>
              <a:rPr lang="fr-FR" dirty="0"/>
              <a:t> Questions </a:t>
            </a:r>
            <a:r>
              <a:rPr lang="fr-FR" dirty="0" err="1"/>
              <a:t>from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Millions of </a:t>
            </a:r>
            <a:r>
              <a:rPr lang="fr-FR" dirty="0" err="1"/>
              <a:t>Narrated</a:t>
            </a:r>
            <a:r>
              <a:rPr lang="fr-FR" dirty="0"/>
              <a:t> </a:t>
            </a:r>
            <a:r>
              <a:rPr lang="fr-FR" dirty="0" err="1"/>
              <a:t>Videos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48F6D3-00B0-DE4B-B173-BA45E4356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Antoine Yang, Antoine </a:t>
            </a:r>
            <a:r>
              <a:rPr lang="fr-FR" dirty="0" err="1"/>
              <a:t>Miech</a:t>
            </a:r>
            <a:r>
              <a:rPr lang="fr-FR" dirty="0"/>
              <a:t>, Josef </a:t>
            </a:r>
            <a:r>
              <a:rPr lang="fr-FR" dirty="0" err="1"/>
              <a:t>Sivic</a:t>
            </a:r>
            <a:r>
              <a:rPr lang="fr-FR" dirty="0"/>
              <a:t>, Ivan Laptev, </a:t>
            </a:r>
            <a:r>
              <a:rPr lang="fr-FR" dirty="0" err="1"/>
              <a:t>Cordelia</a:t>
            </a:r>
            <a:r>
              <a:rPr lang="fr-FR" dirty="0"/>
              <a:t> Schmid</a:t>
            </a:r>
          </a:p>
          <a:p>
            <a:r>
              <a:rPr lang="fr-FR" dirty="0"/>
              <a:t>Project page: https://</a:t>
            </a:r>
            <a:r>
              <a:rPr lang="fr-FR" dirty="0" err="1"/>
              <a:t>antoyang.github.io</a:t>
            </a:r>
            <a:r>
              <a:rPr lang="fr-FR" dirty="0"/>
              <a:t>/</a:t>
            </a:r>
            <a:r>
              <a:rPr lang="fr-FR" dirty="0" err="1"/>
              <a:t>just-ask.html</a:t>
            </a:r>
            <a:endParaRPr lang="fr-FR" dirty="0"/>
          </a:p>
          <a:p>
            <a:r>
              <a:rPr lang="fr-FR" dirty="0"/>
              <a:t>Paper: https://</a:t>
            </a:r>
            <a:r>
              <a:rPr lang="fr-FR" dirty="0" err="1"/>
              <a:t>arxiv.org</a:t>
            </a:r>
            <a:r>
              <a:rPr lang="fr-FR" dirty="0"/>
              <a:t>/abs/2012.00451</a:t>
            </a:r>
          </a:p>
          <a:p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4811C-5582-CF46-B957-DD22ADF2E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29" y="5556999"/>
            <a:ext cx="2196113" cy="9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BA9A073-89BF-BF43-87E6-2E58FFCDB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726" y="5453069"/>
            <a:ext cx="2994788" cy="113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39A011-F032-054E-A5B5-6DD5D4BC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398" y="5519505"/>
            <a:ext cx="1993919" cy="99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ome">
            <a:extLst>
              <a:ext uri="{FF2B5EF4-FFF2-40B4-BE49-F238E27FC236}">
                <a16:creationId xmlns:a16="http://schemas.microsoft.com/office/drawing/2014/main" id="{D43E3580-651D-C049-94D7-38B6534A3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237" y="268515"/>
            <a:ext cx="3689588" cy="8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DeepMind · GitHub">
            <a:extLst>
              <a:ext uri="{FF2B5EF4-FFF2-40B4-BE49-F238E27FC236}">
                <a16:creationId xmlns:a16="http://schemas.microsoft.com/office/drawing/2014/main" id="{BD68301C-FE6A-7A4C-81CC-DAA15CF52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201" y="5522279"/>
            <a:ext cx="994186" cy="99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AE5133-7CC9-074F-9D0E-9A1FD475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Noise in HowToVQA69M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810F3A-1E4B-F840-9311-F65B7D324F3B}"/>
              </a:ext>
            </a:extLst>
          </p:cNvPr>
          <p:cNvSpPr/>
          <p:nvPr/>
        </p:nvSpPr>
        <p:spPr>
          <a:xfrm>
            <a:off x="512152" y="3771082"/>
            <a:ext cx="33491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Speech: </a:t>
            </a:r>
            <a:r>
              <a:rPr lang="fr-FR" sz="2000" dirty="0"/>
              <a:t>So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bring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to a point and </a:t>
            </a:r>
            <a:r>
              <a:rPr lang="fr-FR" sz="2000" dirty="0" err="1"/>
              <a:t>we'll</a:t>
            </a:r>
            <a:r>
              <a:rPr lang="fr-FR" sz="2000" dirty="0"/>
              <a:t>, </a:t>
            </a:r>
            <a:r>
              <a:rPr lang="fr-FR" sz="2000" dirty="0" err="1"/>
              <a:t>just</a:t>
            </a:r>
            <a:r>
              <a:rPr lang="fr-FR" sz="2000" dirty="0"/>
              <a:t> </a:t>
            </a:r>
            <a:r>
              <a:rPr lang="fr-FR" sz="2000" dirty="0" err="1"/>
              <a:t>cut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off at the </a:t>
            </a:r>
            <a:r>
              <a:rPr lang="fr-FR" sz="2000" dirty="0" err="1"/>
              <a:t>bottom</a:t>
            </a:r>
            <a:r>
              <a:rPr lang="fr-FR" sz="2000" dirty="0"/>
              <a:t>.</a:t>
            </a:r>
            <a:endParaRPr lang="fr-FR" sz="2000" b="1" dirty="0">
              <a:solidFill>
                <a:srgbClr val="000000"/>
              </a:solidFill>
            </a:endParaRPr>
          </a:p>
          <a:p>
            <a:r>
              <a:rPr lang="fr-FR" sz="2000" b="1" dirty="0" err="1"/>
              <a:t>Generated</a:t>
            </a:r>
            <a:r>
              <a:rPr lang="fr-FR" sz="2000" b="1" dirty="0"/>
              <a:t> question: </a:t>
            </a:r>
            <a:r>
              <a:rPr lang="fr-FR" sz="2000" dirty="0" err="1">
                <a:solidFill>
                  <a:srgbClr val="000000"/>
                </a:solidFill>
              </a:rPr>
              <a:t>What</a:t>
            </a:r>
            <a:r>
              <a:rPr lang="fr-FR" sz="2000" dirty="0">
                <a:solidFill>
                  <a:srgbClr val="000000"/>
                </a:solidFill>
              </a:rPr>
              <a:t> do </a:t>
            </a:r>
            <a:r>
              <a:rPr lang="fr-FR" sz="2000" dirty="0" err="1">
                <a:solidFill>
                  <a:srgbClr val="000000"/>
                </a:solidFill>
              </a:rPr>
              <a:t>we</a:t>
            </a:r>
            <a:r>
              <a:rPr lang="fr-FR" sz="2000" dirty="0">
                <a:solidFill>
                  <a:srgbClr val="000000"/>
                </a:solidFill>
              </a:rPr>
              <a:t> do at the </a:t>
            </a:r>
            <a:r>
              <a:rPr lang="fr-FR" sz="2000" dirty="0" err="1">
                <a:solidFill>
                  <a:srgbClr val="000000"/>
                </a:solidFill>
              </a:rPr>
              <a:t>bottom</a:t>
            </a:r>
            <a:r>
              <a:rPr lang="fr-FR" sz="2000" dirty="0">
                <a:solidFill>
                  <a:srgbClr val="000000"/>
                </a:solidFill>
              </a:rPr>
              <a:t>?</a:t>
            </a:r>
            <a:endParaRPr lang="fr-FR" sz="2000" b="0" dirty="0">
              <a:effectLst/>
            </a:endParaRPr>
          </a:p>
          <a:p>
            <a:r>
              <a:rPr lang="fr-FR" sz="2000" b="1" dirty="0" err="1"/>
              <a:t>Generated</a:t>
            </a:r>
            <a:r>
              <a:rPr lang="fr-FR" sz="2000" b="1" dirty="0"/>
              <a:t>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>
                <a:solidFill>
                  <a:srgbClr val="000000"/>
                </a:solidFill>
              </a:rPr>
              <a:t>cut</a:t>
            </a:r>
            <a:r>
              <a:rPr lang="fr-FR" sz="2000" dirty="0">
                <a:solidFill>
                  <a:srgbClr val="000000"/>
                </a:solidFill>
              </a:rPr>
              <a:t> </a:t>
            </a:r>
            <a:r>
              <a:rPr lang="fr-FR" sz="2000" dirty="0" err="1">
                <a:solidFill>
                  <a:srgbClr val="000000"/>
                </a:solidFill>
              </a:rPr>
              <a:t>it</a:t>
            </a:r>
            <a:r>
              <a:rPr lang="fr-FR" sz="2000" dirty="0">
                <a:solidFill>
                  <a:srgbClr val="000000"/>
                </a:solidFill>
              </a:rPr>
              <a:t> off</a:t>
            </a:r>
            <a:endParaRPr lang="fr-FR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626CFE-0B1B-DF47-8A88-35D91281D56B}"/>
              </a:ext>
            </a:extLst>
          </p:cNvPr>
          <p:cNvSpPr/>
          <p:nvPr/>
        </p:nvSpPr>
        <p:spPr>
          <a:xfrm>
            <a:off x="8329242" y="3784475"/>
            <a:ext cx="32736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Speech: </a:t>
            </a:r>
            <a:r>
              <a:rPr lang="fr-FR" sz="2000" dirty="0">
                <a:solidFill>
                  <a:srgbClr val="000000"/>
                </a:solidFill>
              </a:rPr>
              <a:t>You </a:t>
            </a:r>
            <a:r>
              <a:rPr lang="fr-FR" sz="2000" dirty="0" err="1">
                <a:solidFill>
                  <a:srgbClr val="000000"/>
                </a:solidFill>
              </a:rPr>
              <a:t>can’t</a:t>
            </a:r>
            <a:r>
              <a:rPr lang="fr-FR" sz="2000" dirty="0">
                <a:solidFill>
                  <a:srgbClr val="000000"/>
                </a:solidFill>
              </a:rPr>
              <a:t> miss </a:t>
            </a:r>
            <a:r>
              <a:rPr lang="fr-FR" sz="2000" dirty="0" err="1">
                <a:solidFill>
                  <a:srgbClr val="000000"/>
                </a:solidFill>
              </a:rPr>
              <a:t>this</a:t>
            </a:r>
            <a:r>
              <a:rPr lang="fr-FR" sz="2000" dirty="0">
                <a:solidFill>
                  <a:srgbClr val="000000"/>
                </a:solidFill>
              </a:rPr>
              <a:t>…</a:t>
            </a:r>
            <a:endParaRPr lang="fr-FR" sz="2000" b="1" dirty="0">
              <a:solidFill>
                <a:srgbClr val="000000"/>
              </a:solidFill>
            </a:endParaRPr>
          </a:p>
          <a:p>
            <a:r>
              <a:rPr lang="fr-FR" sz="2000" b="1" dirty="0" err="1"/>
              <a:t>Generated</a:t>
            </a:r>
            <a:r>
              <a:rPr lang="fr-FR" sz="2000" b="1" dirty="0"/>
              <a:t> question: </a:t>
            </a:r>
            <a:r>
              <a:rPr lang="fr-FR" sz="2000" dirty="0" err="1">
                <a:solidFill>
                  <a:srgbClr val="000000"/>
                </a:solidFill>
              </a:rPr>
              <a:t>What</a:t>
            </a:r>
            <a:r>
              <a:rPr lang="fr-FR" sz="2000" dirty="0">
                <a:solidFill>
                  <a:srgbClr val="000000"/>
                </a:solidFill>
              </a:rPr>
              <a:t> </a:t>
            </a:r>
            <a:r>
              <a:rPr lang="fr-FR" sz="2000" dirty="0" err="1">
                <a:solidFill>
                  <a:srgbClr val="000000"/>
                </a:solidFill>
              </a:rPr>
              <a:t>can’t</a:t>
            </a:r>
            <a:r>
              <a:rPr lang="fr-FR" sz="2000" dirty="0">
                <a:solidFill>
                  <a:srgbClr val="000000"/>
                </a:solidFill>
              </a:rPr>
              <a:t> </a:t>
            </a:r>
            <a:r>
              <a:rPr lang="fr-FR" sz="2000" dirty="0" err="1">
                <a:solidFill>
                  <a:srgbClr val="000000"/>
                </a:solidFill>
              </a:rPr>
              <a:t>you</a:t>
            </a:r>
            <a:r>
              <a:rPr lang="fr-FR" sz="2000" dirty="0">
                <a:solidFill>
                  <a:srgbClr val="000000"/>
                </a:solidFill>
              </a:rPr>
              <a:t> do?</a:t>
            </a:r>
            <a:endParaRPr lang="fr-FR" sz="2000" b="0" dirty="0">
              <a:effectLst/>
            </a:endParaRPr>
          </a:p>
          <a:p>
            <a:r>
              <a:rPr lang="fr-FR" sz="2000" b="1" dirty="0" err="1"/>
              <a:t>Generated</a:t>
            </a:r>
            <a:r>
              <a:rPr lang="fr-FR" sz="2000" b="1" dirty="0"/>
              <a:t>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>
                <a:solidFill>
                  <a:srgbClr val="000000"/>
                </a:solidFill>
              </a:rPr>
              <a:t>miss</a:t>
            </a:r>
            <a:endParaRPr lang="fr-FR" sz="2000" dirty="0"/>
          </a:p>
        </p:txBody>
      </p:sp>
      <p:pic>
        <p:nvPicPr>
          <p:cNvPr id="17" name="Graphique 16" descr="Coche">
            <a:extLst>
              <a:ext uri="{FF2B5EF4-FFF2-40B4-BE49-F238E27FC236}">
                <a16:creationId xmlns:a16="http://schemas.microsoft.com/office/drawing/2014/main" id="{DBDB4709-AD2D-FC4A-B01A-23DA3ABCB1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66884" y="5666636"/>
            <a:ext cx="439676" cy="4396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577D91-9A28-9F42-9113-E747201CBA54}"/>
              </a:ext>
            </a:extLst>
          </p:cNvPr>
          <p:cNvSpPr/>
          <p:nvPr/>
        </p:nvSpPr>
        <p:spPr>
          <a:xfrm>
            <a:off x="8722572" y="5651475"/>
            <a:ext cx="24870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QA </a:t>
            </a:r>
            <a:r>
              <a:rPr lang="fr-FR" sz="2000" dirty="0" err="1">
                <a:solidFill>
                  <a:srgbClr val="FF0000"/>
                </a:solidFill>
              </a:rPr>
              <a:t>unrelated</a:t>
            </a:r>
            <a:r>
              <a:rPr lang="fr-FR" sz="2000" dirty="0">
                <a:solidFill>
                  <a:srgbClr val="FF0000"/>
                </a:solidFill>
              </a:rPr>
              <a:t> to </a:t>
            </a:r>
            <a:r>
              <a:rPr lang="fr-FR" sz="2000" dirty="0" err="1">
                <a:solidFill>
                  <a:srgbClr val="FF0000"/>
                </a:solidFill>
              </a:rPr>
              <a:t>video</a:t>
            </a: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21975B-64CB-5C43-942C-A5DF664BF65C}"/>
              </a:ext>
            </a:extLst>
          </p:cNvPr>
          <p:cNvSpPr/>
          <p:nvPr/>
        </p:nvSpPr>
        <p:spPr>
          <a:xfrm>
            <a:off x="4421430" y="3771082"/>
            <a:ext cx="36215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Speech: </a:t>
            </a:r>
            <a:r>
              <a:rPr lang="fr-FR" sz="2000" dirty="0"/>
              <a:t>Do </a:t>
            </a:r>
            <a:r>
              <a:rPr lang="fr-FR" sz="2000" dirty="0" err="1"/>
              <a:t>it</a:t>
            </a:r>
            <a:r>
              <a:rPr lang="fr-FR" sz="2000" dirty="0"/>
              <a:t> on the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side</a:t>
            </a:r>
            <a:r>
              <a:rPr lang="fr-FR" sz="2000" dirty="0"/>
              <a:t>, and </a:t>
            </a:r>
            <a:r>
              <a:rPr lang="fr-FR" sz="2000" dirty="0" err="1"/>
              <a:t>you've</a:t>
            </a:r>
            <a:r>
              <a:rPr lang="fr-FR" sz="2000" dirty="0"/>
              <a:t> </a:t>
            </a:r>
            <a:r>
              <a:rPr lang="fr-FR" sz="2000" dirty="0" err="1"/>
              <a:t>peeled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orange.</a:t>
            </a:r>
          </a:p>
          <a:p>
            <a:r>
              <a:rPr lang="fr-FR" sz="2000" b="1" dirty="0" err="1"/>
              <a:t>Generated</a:t>
            </a:r>
            <a:r>
              <a:rPr lang="fr-FR" sz="2000" b="1" dirty="0"/>
              <a:t> question: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color</a:t>
            </a:r>
            <a:r>
              <a:rPr lang="fr-FR" sz="2000" dirty="0"/>
              <a:t> </a:t>
            </a:r>
            <a:r>
              <a:rPr lang="fr-FR" sz="2000" dirty="0" err="1"/>
              <a:t>did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peel</a:t>
            </a:r>
            <a:r>
              <a:rPr lang="fr-FR" sz="2000" dirty="0"/>
              <a:t> on the </a:t>
            </a:r>
            <a:r>
              <a:rPr lang="fr-FR" sz="2000" dirty="0" err="1"/>
              <a:t>other</a:t>
            </a:r>
            <a:r>
              <a:rPr lang="fr-FR" sz="2000" dirty="0"/>
              <a:t> </a:t>
            </a:r>
            <a:r>
              <a:rPr lang="fr-FR" sz="2000" dirty="0" err="1"/>
              <a:t>side</a:t>
            </a:r>
            <a:r>
              <a:rPr lang="fr-FR" sz="2000" dirty="0"/>
              <a:t>?</a:t>
            </a:r>
          </a:p>
          <a:p>
            <a:r>
              <a:rPr lang="fr-FR" sz="2000" b="1" dirty="0" err="1"/>
              <a:t>Generated</a:t>
            </a:r>
            <a:r>
              <a:rPr lang="fr-FR" sz="2000" b="1" dirty="0"/>
              <a:t>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>
                <a:solidFill>
                  <a:srgbClr val="000000"/>
                </a:solidFill>
              </a:rPr>
              <a:t>orange</a:t>
            </a:r>
            <a:endParaRPr lang="fr-FR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789B3A-491E-6B48-8629-2B03C1337B66}"/>
              </a:ext>
            </a:extLst>
          </p:cNvPr>
          <p:cNvSpPr/>
          <p:nvPr/>
        </p:nvSpPr>
        <p:spPr>
          <a:xfrm>
            <a:off x="5056096" y="5666636"/>
            <a:ext cx="2344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accent2"/>
                </a:solidFill>
              </a:rPr>
              <a:t>QA </a:t>
            </a:r>
            <a:r>
              <a:rPr lang="fr-FR" sz="2000" dirty="0" err="1">
                <a:solidFill>
                  <a:schemeClr val="accent2"/>
                </a:solidFill>
              </a:rPr>
              <a:t>Generation</a:t>
            </a:r>
            <a:r>
              <a:rPr lang="fr-FR" sz="2000" dirty="0">
                <a:solidFill>
                  <a:schemeClr val="accent2"/>
                </a:solidFill>
              </a:rPr>
              <a:t> </a:t>
            </a:r>
            <a:r>
              <a:rPr lang="fr-FR" sz="2000" dirty="0" err="1">
                <a:solidFill>
                  <a:schemeClr val="accent2"/>
                </a:solidFill>
              </a:rPr>
              <a:t>error</a:t>
            </a:r>
            <a:endParaRPr lang="fr-FR" sz="2000" dirty="0">
              <a:solidFill>
                <a:schemeClr val="accent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55461A-450B-3346-A0AD-78BD0A6CAF26}"/>
              </a:ext>
            </a:extLst>
          </p:cNvPr>
          <p:cNvSpPr/>
          <p:nvPr/>
        </p:nvSpPr>
        <p:spPr>
          <a:xfrm>
            <a:off x="1780200" y="629282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≈ 30%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69F2BD-7A3A-074A-8576-0F8D5E76EE64}"/>
              </a:ext>
            </a:extLst>
          </p:cNvPr>
          <p:cNvSpPr/>
          <p:nvPr/>
        </p:nvSpPr>
        <p:spPr>
          <a:xfrm>
            <a:off x="5689478" y="629282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2"/>
                </a:solidFill>
              </a:rPr>
              <a:t>≈ 31%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5B5C39-9DCC-154E-B0B6-8872B9796D7E}"/>
              </a:ext>
            </a:extLst>
          </p:cNvPr>
          <p:cNvSpPr/>
          <p:nvPr/>
        </p:nvSpPr>
        <p:spPr>
          <a:xfrm>
            <a:off x="9598757" y="630820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≈ 39%</a:t>
            </a:r>
          </a:p>
        </p:txBody>
      </p:sp>
      <p:pic>
        <p:nvPicPr>
          <p:cNvPr id="9" name="orange.mp4" descr="orange.mp4">
            <a:hlinkClick r:id="" action="ppaction://media"/>
            <a:extLst>
              <a:ext uri="{FF2B5EF4-FFF2-40B4-BE49-F238E27FC236}">
                <a16:creationId xmlns:a16="http://schemas.microsoft.com/office/drawing/2014/main" id="{C7D03791-A846-F348-9141-1E0BD05A8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01475" y="1883793"/>
            <a:ext cx="3195267" cy="1800000"/>
          </a:xfrm>
          <a:prstGeom prst="rect">
            <a:avLst/>
          </a:prstGeom>
        </p:spPr>
      </p:pic>
      <p:pic>
        <p:nvPicPr>
          <p:cNvPr id="11" name="cutitoff2.mp4" descr="cutitoff2.mp4">
            <a:hlinkClick r:id="" action="ppaction://media"/>
            <a:extLst>
              <a:ext uri="{FF2B5EF4-FFF2-40B4-BE49-F238E27FC236}">
                <a16:creationId xmlns:a16="http://schemas.microsoft.com/office/drawing/2014/main" id="{99829592-E64F-0E47-893A-3589202C32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89088" y="1883793"/>
            <a:ext cx="3195266" cy="1800000"/>
          </a:xfrm>
          <a:prstGeom prst="rect">
            <a:avLst/>
          </a:prstGeom>
        </p:spPr>
      </p:pic>
      <p:pic>
        <p:nvPicPr>
          <p:cNvPr id="12" name="puppet2.mp4" descr="puppet2.mp4">
            <a:hlinkClick r:id="" action="ppaction://media"/>
            <a:extLst>
              <a:ext uri="{FF2B5EF4-FFF2-40B4-BE49-F238E27FC236}">
                <a16:creationId xmlns:a16="http://schemas.microsoft.com/office/drawing/2014/main" id="{F50786E8-97B2-5946-B798-4C9AD9F12C8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07645" y="1883793"/>
            <a:ext cx="31952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0">
        <p:fade/>
      </p:transition>
    </mc:Choice>
    <mc:Fallback xmlns="">
      <p:transition spd="med" advTm="7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2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8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11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4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/>
      <p:bldP spid="8" grpId="1"/>
      <p:bldP spid="8" grpId="2"/>
      <p:bldP spid="13" grpId="0"/>
      <p:bldP spid="13" grpId="1"/>
      <p:bldP spid="13" grpId="2"/>
      <p:bldP spid="7" grpId="0"/>
      <p:bldP spid="7" grpId="1"/>
      <p:bldP spid="7" grpId="2"/>
      <p:bldP spid="18" grpId="0"/>
      <p:bldP spid="18" grpId="1"/>
      <p:bldP spid="18" grpId="2"/>
      <p:bldP spid="19" grpId="0"/>
      <p:bldP spid="19" grpId="1"/>
      <p:bldP spid="19" grpId="2"/>
      <p:bldP spid="3" grpId="0"/>
      <p:bldP spid="3" grpId="1"/>
      <p:bldP spid="3" grpId="2"/>
      <p:bldP spid="16" grpId="0"/>
      <p:bldP spid="16" grpId="1"/>
      <p:bldP spid="16" grpId="2"/>
      <p:bldP spid="20" grpId="0"/>
      <p:bldP spid="20" grpId="1"/>
      <p:bldP spid="20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48EC3-BA64-C04E-92A3-A798DEA4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VideoQA</a:t>
            </a:r>
            <a:r>
              <a:rPr lang="fr-FR" dirty="0"/>
              <a:t> model and </a:t>
            </a:r>
            <a:br>
              <a:rPr lang="fr-FR" dirty="0"/>
            </a:br>
            <a:r>
              <a:rPr lang="fr-FR" dirty="0"/>
              <a:t>training </a:t>
            </a:r>
            <a:r>
              <a:rPr lang="fr-FR" dirty="0" err="1"/>
              <a:t>procedure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205944-8991-A841-A14A-841188308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914" y="1842294"/>
            <a:ext cx="7924800" cy="4318000"/>
          </a:xfr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A979660-4292-844B-BF22-FC488CC8C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92" y="2296977"/>
            <a:ext cx="2774547" cy="13924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02291F-8568-0A4F-98B2-5F78C8056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964" y="2354128"/>
            <a:ext cx="2774547" cy="139246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3CF9165-C251-2046-A280-F7AC111DA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144" y="2457645"/>
            <a:ext cx="2774547" cy="139246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17F42F0-3A83-0E4C-A2E9-1F79A34A6606}"/>
              </a:ext>
            </a:extLst>
          </p:cNvPr>
          <p:cNvCxnSpPr>
            <a:cxnSpLocks/>
          </p:cNvCxnSpPr>
          <p:nvPr/>
        </p:nvCxnSpPr>
        <p:spPr>
          <a:xfrm>
            <a:off x="8151510" y="5483502"/>
            <a:ext cx="0" cy="5129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7C40E66-249E-0B48-82B2-DE06D9FD5B8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659684" y="5299734"/>
            <a:ext cx="932031" cy="325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ccolade ouvrante 10">
            <a:extLst>
              <a:ext uri="{FF2B5EF4-FFF2-40B4-BE49-F238E27FC236}">
                <a16:creationId xmlns:a16="http://schemas.microsoft.com/office/drawing/2014/main" id="{B37D258C-55EB-154B-A05C-1F7ECA24A7D5}"/>
              </a:ext>
            </a:extLst>
          </p:cNvPr>
          <p:cNvSpPr/>
          <p:nvPr/>
        </p:nvSpPr>
        <p:spPr>
          <a:xfrm rot="16200000">
            <a:off x="8571418" y="4846509"/>
            <a:ext cx="167530" cy="78151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5F6BA0-FA33-7143-8749-5FB13E71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157" y="5948448"/>
            <a:ext cx="1986051" cy="42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BAAF5-49BD-9C46-92B3-93ABDE32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715" y="5413684"/>
            <a:ext cx="2077370" cy="42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9403CB53-1712-C34F-B4F3-B1BE7822E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731" y="4447389"/>
            <a:ext cx="1179900" cy="42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D51BF5E-92DE-944F-A38A-D45063A40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637" y="4930536"/>
            <a:ext cx="1130728" cy="42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6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0">
        <p:fade/>
      </p:transition>
    </mc:Choice>
    <mc:Fallback xmlns="">
      <p:transition spd="med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C602D9-0D91-EC48-8BFC-EE4BFA50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iVQA</a:t>
            </a:r>
            <a:r>
              <a:rPr lang="fr-FR" dirty="0"/>
              <a:t>: a new </a:t>
            </a:r>
            <a:br>
              <a:rPr lang="fr-FR" dirty="0"/>
            </a:br>
            <a:r>
              <a:rPr lang="fr-FR" dirty="0" err="1"/>
              <a:t>VideoQA</a:t>
            </a:r>
            <a:r>
              <a:rPr lang="fr-FR" dirty="0"/>
              <a:t> benchmark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8AAD0672-4195-844B-A830-6A490F89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8371" cy="4351338"/>
          </a:xfrm>
        </p:spPr>
        <p:txBody>
          <a:bodyPr>
            <a:normAutofit/>
          </a:bodyPr>
          <a:lstStyle/>
          <a:p>
            <a:r>
              <a:rPr lang="fr-FR" sz="2000" dirty="0"/>
              <a:t>10K </a:t>
            </a:r>
            <a:r>
              <a:rPr lang="fr-FR" sz="2000" dirty="0" err="1"/>
              <a:t>videos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HowTo100M</a:t>
            </a:r>
          </a:p>
          <a:p>
            <a:r>
              <a:rPr lang="fr-FR" sz="2000" dirty="0" err="1"/>
              <a:t>Manually</a:t>
            </a:r>
            <a:r>
              <a:rPr lang="fr-FR" sz="2000" dirty="0"/>
              <a:t> </a:t>
            </a:r>
            <a:r>
              <a:rPr lang="fr-FR" sz="2000" dirty="0" err="1"/>
              <a:t>collected</a:t>
            </a:r>
            <a:r>
              <a:rPr lang="fr-FR" sz="2000" dirty="0"/>
              <a:t> </a:t>
            </a:r>
          </a:p>
          <a:p>
            <a:r>
              <a:rPr lang="fr-FR" sz="2000" dirty="0"/>
              <a:t>10K open-</a:t>
            </a:r>
            <a:r>
              <a:rPr lang="fr-FR" sz="2000" dirty="0" err="1"/>
              <a:t>ended</a:t>
            </a:r>
            <a:r>
              <a:rPr lang="fr-FR" sz="2000" dirty="0"/>
              <a:t> questions </a:t>
            </a:r>
          </a:p>
          <a:p>
            <a:r>
              <a:rPr lang="fr-FR" sz="2000" dirty="0"/>
              <a:t>5 correct </a:t>
            </a:r>
            <a:r>
              <a:rPr lang="fr-FR" sz="2000" dirty="0" err="1"/>
              <a:t>answers</a:t>
            </a:r>
            <a:r>
              <a:rPr lang="fr-FR" sz="2000" dirty="0"/>
              <a:t> per question</a:t>
            </a:r>
          </a:p>
          <a:p>
            <a:r>
              <a:rPr lang="fr-FR" sz="2000" dirty="0"/>
              <a:t>Exclusion of non-</a:t>
            </a:r>
            <a:r>
              <a:rPr lang="fr-FR" sz="2000" dirty="0" err="1"/>
              <a:t>visual</a:t>
            </a:r>
            <a:r>
              <a:rPr lang="fr-FR" sz="2000" dirty="0"/>
              <a:t> questions to </a:t>
            </a:r>
            <a:r>
              <a:rPr lang="fr-FR" sz="2000" dirty="0" err="1"/>
              <a:t>reduce</a:t>
            </a:r>
            <a:r>
              <a:rPr lang="fr-FR" sz="2000" dirty="0"/>
              <a:t> </a:t>
            </a:r>
            <a:r>
              <a:rPr lang="fr-FR" sz="2000" dirty="0" err="1"/>
              <a:t>language</a:t>
            </a:r>
            <a:r>
              <a:rPr lang="fr-FR" sz="2000" dirty="0"/>
              <a:t> </a:t>
            </a:r>
            <a:r>
              <a:rPr lang="fr-FR" sz="2000" dirty="0" err="1"/>
              <a:t>bias</a:t>
            </a:r>
            <a:r>
              <a:rPr lang="fr-FR" sz="2000" dirty="0"/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FB0559-4F92-5444-A492-1CCBE693969B}"/>
              </a:ext>
            </a:extLst>
          </p:cNvPr>
          <p:cNvSpPr/>
          <p:nvPr/>
        </p:nvSpPr>
        <p:spPr>
          <a:xfrm>
            <a:off x="5055300" y="3777434"/>
            <a:ext cx="64194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</a:rPr>
              <a:t>Question: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What shape is the handcraft item in the end?</a:t>
            </a:r>
            <a:r>
              <a:rPr lang="en-US" sz="2000" dirty="0"/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FD4791-592B-5240-A3C7-C6F665ADA382}"/>
              </a:ext>
            </a:extLst>
          </p:cNvPr>
          <p:cNvSpPr/>
          <p:nvPr/>
        </p:nvSpPr>
        <p:spPr>
          <a:xfrm>
            <a:off x="6955839" y="4260456"/>
            <a:ext cx="724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shell</a:t>
            </a:r>
            <a:r>
              <a:rPr lang="en-US" sz="2000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E18F45-8756-5441-969E-0160AB6095C0}"/>
              </a:ext>
            </a:extLst>
          </p:cNvPr>
          <p:cNvSpPr/>
          <p:nvPr/>
        </p:nvSpPr>
        <p:spPr>
          <a:xfrm>
            <a:off x="6955839" y="4673959"/>
            <a:ext cx="804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spiral</a:t>
            </a:r>
            <a:r>
              <a:rPr lang="en-US" sz="2000" dirty="0"/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9EC479-4E9B-B842-A75B-E4B27CF876E1}"/>
              </a:ext>
            </a:extLst>
          </p:cNvPr>
          <p:cNvSpPr/>
          <p:nvPr/>
        </p:nvSpPr>
        <p:spPr>
          <a:xfrm>
            <a:off x="6955839" y="5137256"/>
            <a:ext cx="747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heart</a:t>
            </a:r>
            <a:endParaRPr lang="en-US" sz="2000" dirty="0"/>
          </a:p>
        </p:txBody>
      </p:sp>
      <p:pic>
        <p:nvPicPr>
          <p:cNvPr id="31" name="Graphique 30" descr="Coche">
            <a:extLst>
              <a:ext uri="{FF2B5EF4-FFF2-40B4-BE49-F238E27FC236}">
                <a16:creationId xmlns:a16="http://schemas.microsoft.com/office/drawing/2014/main" id="{3850B2C4-87D7-3E42-A944-D4BAACE8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6429" y="4234283"/>
            <a:ext cx="439676" cy="439676"/>
          </a:xfrm>
          <a:prstGeom prst="rect">
            <a:avLst/>
          </a:prstGeom>
        </p:spPr>
      </p:pic>
      <p:pic>
        <p:nvPicPr>
          <p:cNvPr id="32" name="Graphique 31" descr="Coche">
            <a:extLst>
              <a:ext uri="{FF2B5EF4-FFF2-40B4-BE49-F238E27FC236}">
                <a16:creationId xmlns:a16="http://schemas.microsoft.com/office/drawing/2014/main" id="{155E246B-58FC-B14C-B7D1-9FC616EB1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6429" y="4643225"/>
            <a:ext cx="439676" cy="439676"/>
          </a:xfrm>
          <a:prstGeom prst="rect">
            <a:avLst/>
          </a:prstGeom>
        </p:spPr>
      </p:pic>
      <p:pic>
        <p:nvPicPr>
          <p:cNvPr id="33" name="Graphique 32" descr="Coche">
            <a:extLst>
              <a:ext uri="{FF2B5EF4-FFF2-40B4-BE49-F238E27FC236}">
                <a16:creationId xmlns:a16="http://schemas.microsoft.com/office/drawing/2014/main" id="{A6C3F5F6-2A92-644C-BC2B-3C33DBB7F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6429" y="5102084"/>
            <a:ext cx="439676" cy="43967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82BCD4-E98B-074F-AC3E-617D65C7A4CC}"/>
              </a:ext>
            </a:extLst>
          </p:cNvPr>
          <p:cNvSpPr/>
          <p:nvPr/>
        </p:nvSpPr>
        <p:spPr>
          <a:xfrm>
            <a:off x="8609535" y="4260456"/>
            <a:ext cx="1566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2 annotators</a:t>
            </a:r>
            <a:r>
              <a:rPr lang="en-US" sz="2000" dirty="0"/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6C294A-EE13-7045-BD8C-905474559344}"/>
              </a:ext>
            </a:extLst>
          </p:cNvPr>
          <p:cNvSpPr/>
          <p:nvPr/>
        </p:nvSpPr>
        <p:spPr>
          <a:xfrm>
            <a:off x="8609534" y="4673959"/>
            <a:ext cx="1566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2 annotators</a:t>
            </a:r>
            <a:r>
              <a:rPr lang="en-US" sz="2000" dirty="0"/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E2E12B-E9F2-754B-839E-A84F0A418EA9}"/>
              </a:ext>
            </a:extLst>
          </p:cNvPr>
          <p:cNvSpPr/>
          <p:nvPr/>
        </p:nvSpPr>
        <p:spPr>
          <a:xfrm>
            <a:off x="8600864" y="5137256"/>
            <a:ext cx="1412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1 annotator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CF34AC-E63B-2A44-BA5D-F3C6F51D29A4}"/>
              </a:ext>
            </a:extLst>
          </p:cNvPr>
          <p:cNvSpPr/>
          <p:nvPr/>
        </p:nvSpPr>
        <p:spPr>
          <a:xfrm>
            <a:off x="5657461" y="4683989"/>
            <a:ext cx="108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/>
              <a:t>Answers</a:t>
            </a:r>
            <a:endParaRPr lang="fr-FR" sz="2000" b="1" dirty="0"/>
          </a:p>
        </p:txBody>
      </p:sp>
      <p:sp>
        <p:nvSpPr>
          <p:cNvPr id="38" name="Accolade ouvrante 37">
            <a:extLst>
              <a:ext uri="{FF2B5EF4-FFF2-40B4-BE49-F238E27FC236}">
                <a16:creationId xmlns:a16="http://schemas.microsoft.com/office/drawing/2014/main" id="{FA61AA02-549A-F148-81E6-B44B82F3E28F}"/>
              </a:ext>
            </a:extLst>
          </p:cNvPr>
          <p:cNvSpPr/>
          <p:nvPr/>
        </p:nvSpPr>
        <p:spPr>
          <a:xfrm>
            <a:off x="6707246" y="4283837"/>
            <a:ext cx="270365" cy="122275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BF3F402-AE28-F343-9FAA-900702F72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761" y="1899914"/>
            <a:ext cx="3240000" cy="18528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16AB2B4-E547-814C-8034-08D53E8A3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532" y="1899914"/>
            <a:ext cx="3240000" cy="182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3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0">
        <p:fade/>
      </p:transition>
    </mc:Choice>
    <mc:Fallback xmlns="">
      <p:transition spd="med" advTm="3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3BD78-25DA-E744-BB1C-E224707B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Zero-shot</a:t>
            </a:r>
            <a:r>
              <a:rPr lang="fr-FR" dirty="0"/>
              <a:t> </a:t>
            </a:r>
            <a:r>
              <a:rPr lang="fr-FR" dirty="0" err="1"/>
              <a:t>VideoQA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quantitative </a:t>
            </a:r>
            <a:r>
              <a:rPr lang="fr-FR" dirty="0" err="1"/>
              <a:t>results</a:t>
            </a:r>
            <a:endParaRPr lang="fr-FR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DEC88B37-8B40-4D47-B8B8-82C3B2F5C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815037"/>
              </p:ext>
            </p:extLst>
          </p:nvPr>
        </p:nvGraphicFramePr>
        <p:xfrm>
          <a:off x="1205704" y="3639752"/>
          <a:ext cx="9482891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01213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1805980">
                  <a:extLst>
                    <a:ext uri="{9D8B030D-6E8A-4147-A177-3AD203B41FA5}">
                      <a16:colId xmlns:a16="http://schemas.microsoft.com/office/drawing/2014/main" val="424989469"/>
                    </a:ext>
                  </a:extLst>
                </a:gridCol>
                <a:gridCol w="952228">
                  <a:extLst>
                    <a:ext uri="{9D8B030D-6E8A-4147-A177-3AD203B41FA5}">
                      <a16:colId xmlns:a16="http://schemas.microsoft.com/office/drawing/2014/main" val="1941389625"/>
                    </a:ext>
                  </a:extLst>
                </a:gridCol>
                <a:gridCol w="1346886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1223319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1618735">
                  <a:extLst>
                    <a:ext uri="{9D8B030D-6E8A-4147-A177-3AD203B41FA5}">
                      <a16:colId xmlns:a16="http://schemas.microsoft.com/office/drawing/2014/main" val="1406260507"/>
                    </a:ext>
                  </a:extLst>
                </a:gridCol>
                <a:gridCol w="1334530">
                  <a:extLst>
                    <a:ext uri="{9D8B030D-6E8A-4147-A177-3AD203B41FA5}">
                      <a16:colId xmlns:a16="http://schemas.microsoft.com/office/drawing/2014/main" val="3936633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Pretraining</a:t>
                      </a:r>
                      <a:r>
                        <a:rPr lang="fr-FR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iVQA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MSRVTT-QA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MSVD-QA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ActivityNet</a:t>
                      </a:r>
                      <a:r>
                        <a:rPr lang="fr-FR" dirty="0"/>
                        <a:t>-QA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How2QA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Random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QA-T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HowToVQA69M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3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VQA-T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HowTo100M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VQA-T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HowToVQA69M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802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750B82A-ED3C-714B-A3F4-0714E7819011}"/>
              </a:ext>
            </a:extLst>
          </p:cNvPr>
          <p:cNvSpPr/>
          <p:nvPr/>
        </p:nvSpPr>
        <p:spPr>
          <a:xfrm>
            <a:off x="1205704" y="3048971"/>
            <a:ext cx="4270593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i="1" dirty="0"/>
              <a:t>Quantitative </a:t>
            </a:r>
            <a:r>
              <a:rPr lang="fr-FR" i="1" dirty="0" err="1"/>
              <a:t>results</a:t>
            </a:r>
            <a:r>
              <a:rPr lang="fr-FR" i="1" dirty="0"/>
              <a:t> on 5 </a:t>
            </a:r>
            <a:r>
              <a:rPr lang="fr-FR" i="1" dirty="0" err="1"/>
              <a:t>VideoQA</a:t>
            </a:r>
            <a:r>
              <a:rPr lang="fr-FR" i="1" dirty="0"/>
              <a:t> </a:t>
            </a:r>
            <a:r>
              <a:rPr lang="fr-FR" i="1" dirty="0" err="1"/>
              <a:t>datasets</a:t>
            </a:r>
            <a:r>
              <a:rPr lang="fr-FR" i="1" dirty="0"/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70C36A-3E13-2246-B0DC-A94E5A8A45CE}"/>
              </a:ext>
            </a:extLst>
          </p:cNvPr>
          <p:cNvSpPr/>
          <p:nvPr/>
        </p:nvSpPr>
        <p:spPr>
          <a:xfrm>
            <a:off x="435214" y="1787473"/>
            <a:ext cx="111907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/>
              <a:t>Task</a:t>
            </a:r>
            <a:r>
              <a:rPr lang="fr-FR" sz="2000" b="1" dirty="0"/>
              <a:t> </a:t>
            </a:r>
            <a:r>
              <a:rPr lang="fr-FR" sz="2000" b="1" dirty="0" err="1"/>
              <a:t>definition</a:t>
            </a:r>
            <a:r>
              <a:rPr lang="fr-FR" sz="2000" b="1" dirty="0"/>
              <a:t>: </a:t>
            </a:r>
            <a:r>
              <a:rPr lang="fr-FR" sz="2000" dirty="0"/>
              <a:t>no </a:t>
            </a:r>
            <a:r>
              <a:rPr lang="fr-FR" sz="2000" dirty="0" err="1"/>
              <a:t>manual</a:t>
            </a:r>
            <a:r>
              <a:rPr lang="fr-FR" sz="2000" dirty="0"/>
              <a:t> supervision of </a:t>
            </a:r>
            <a:r>
              <a:rPr lang="fr-FR" sz="2000" dirty="0" err="1"/>
              <a:t>visual</a:t>
            </a:r>
            <a:r>
              <a:rPr lang="fr-FR" sz="2000" dirty="0"/>
              <a:t> data</a:t>
            </a:r>
            <a:endParaRPr lang="fr-FR" sz="2000" b="1" dirty="0"/>
          </a:p>
          <a:p>
            <a:r>
              <a:rPr lang="fr-FR" sz="2000" dirty="0"/>
              <a:t>Our model </a:t>
            </a:r>
            <a:r>
              <a:rPr lang="fr-FR" sz="2000" dirty="0">
                <a:solidFill>
                  <a:srgbClr val="7030A0"/>
                </a:solidFill>
              </a:rPr>
              <a:t>(iii) </a:t>
            </a:r>
            <a:r>
              <a:rPr lang="fr-FR" sz="2000" dirty="0" err="1"/>
              <a:t>outperforms</a:t>
            </a:r>
            <a:r>
              <a:rPr lang="fr-FR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Its</a:t>
            </a:r>
            <a:r>
              <a:rPr lang="fr-FR" sz="2000" dirty="0"/>
              <a:t> </a:t>
            </a:r>
            <a:r>
              <a:rPr lang="fr-FR" sz="2000" dirty="0" err="1"/>
              <a:t>language-only</a:t>
            </a:r>
            <a:r>
              <a:rPr lang="fr-FR" sz="2000" dirty="0"/>
              <a:t> variant </a:t>
            </a:r>
            <a:r>
              <a:rPr lang="fr-FR" sz="2000" dirty="0">
                <a:solidFill>
                  <a:srgbClr val="7030A0"/>
                </a:solidFill>
              </a:rPr>
              <a:t>(i) </a:t>
            </a:r>
            <a:r>
              <a:rPr lang="fr-FR" sz="2000" dirty="0"/>
              <a:t>-&gt; importance of multi-</a:t>
            </a:r>
            <a:r>
              <a:rPr lang="fr-FR" sz="2000" dirty="0" err="1"/>
              <a:t>modality</a:t>
            </a:r>
            <a:r>
              <a:rPr lang="fr-FR" sz="2000" dirty="0"/>
              <a:t> in HowToVQA69M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Its</a:t>
            </a:r>
            <a:r>
              <a:rPr lang="fr-FR" sz="2000" dirty="0"/>
              <a:t> variant </a:t>
            </a:r>
            <a:r>
              <a:rPr lang="fr-FR" sz="2000" dirty="0" err="1"/>
              <a:t>trained</a:t>
            </a:r>
            <a:r>
              <a:rPr lang="fr-FR" sz="2000" dirty="0"/>
              <a:t> on HowTo100M </a:t>
            </a:r>
            <a:r>
              <a:rPr lang="fr-FR" sz="2000" dirty="0">
                <a:solidFill>
                  <a:srgbClr val="7030A0"/>
                </a:solidFill>
              </a:rPr>
              <a:t>(ii) </a:t>
            </a:r>
            <a:r>
              <a:rPr lang="fr-FR" sz="2000" dirty="0"/>
              <a:t>-&gt; </a:t>
            </a:r>
            <a:r>
              <a:rPr lang="fr-FR" sz="2000" dirty="0" err="1"/>
              <a:t>benefit</a:t>
            </a:r>
            <a:r>
              <a:rPr lang="fr-FR" sz="2000" dirty="0"/>
              <a:t> of HowToVQA69M to train </a:t>
            </a: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endParaRPr lang="fr-FR" sz="20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7725F6-3D6A-CC47-99C4-60DD3C98DAC1}"/>
              </a:ext>
            </a:extLst>
          </p:cNvPr>
          <p:cNvSpPr txBox="1"/>
          <p:nvPr/>
        </p:nvSpPr>
        <p:spPr>
          <a:xfrm>
            <a:off x="747713" y="438218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(i)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B920EF-91E4-344A-BB59-8CF9F21F8B6A}"/>
              </a:ext>
            </a:extLst>
          </p:cNvPr>
          <p:cNvSpPr txBox="1"/>
          <p:nvPr/>
        </p:nvSpPr>
        <p:spPr>
          <a:xfrm>
            <a:off x="747713" y="478223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(ii)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C92C60C-AAF9-4848-B8F3-5A62E45A14C9}"/>
              </a:ext>
            </a:extLst>
          </p:cNvPr>
          <p:cNvSpPr txBox="1"/>
          <p:nvPr/>
        </p:nvSpPr>
        <p:spPr>
          <a:xfrm>
            <a:off x="747713" y="512513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16183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000">
        <p:fade/>
      </p:transition>
    </mc:Choice>
    <mc:Fallback xmlns="">
      <p:transition spd="med" advTm="4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08658-856A-AC42-8DE1-E159FBD9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Zero-shot</a:t>
            </a:r>
            <a:r>
              <a:rPr lang="fr-FR" dirty="0"/>
              <a:t> </a:t>
            </a:r>
            <a:r>
              <a:rPr lang="fr-FR" dirty="0" err="1"/>
              <a:t>VideoQA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qualitative </a:t>
            </a:r>
            <a:r>
              <a:rPr lang="fr-FR" dirty="0" err="1"/>
              <a:t>results</a:t>
            </a:r>
            <a:endParaRPr lang="fr-FR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B6D337-C9B7-B348-AF3F-288209C47C02}"/>
              </a:ext>
            </a:extLst>
          </p:cNvPr>
          <p:cNvSpPr/>
          <p:nvPr/>
        </p:nvSpPr>
        <p:spPr>
          <a:xfrm>
            <a:off x="4325144" y="3682114"/>
            <a:ext cx="36093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Question: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</a:t>
            </a:r>
            <a:r>
              <a:rPr lang="fr-FR" sz="2000" dirty="0" err="1"/>
              <a:t>largest</a:t>
            </a:r>
            <a:r>
              <a:rPr lang="fr-FR" sz="2000" dirty="0"/>
              <a:t> </a:t>
            </a:r>
            <a:r>
              <a:rPr lang="fr-FR" sz="2000" dirty="0" err="1"/>
              <a:t>object</a:t>
            </a:r>
            <a:r>
              <a:rPr lang="fr-FR" sz="2000" dirty="0"/>
              <a:t> at the right of the man?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/>
              <a:t>wheelbarrow</a:t>
            </a:r>
            <a:endParaRPr lang="fr-FR" sz="2000" dirty="0"/>
          </a:p>
          <a:p>
            <a:r>
              <a:rPr lang="fr-FR" sz="2000" b="1" dirty="0"/>
              <a:t>QA-T (HowToVQA69M): </a:t>
            </a:r>
            <a:r>
              <a:rPr lang="fr-FR" sz="2000" dirty="0">
                <a:solidFill>
                  <a:srgbClr val="FF0000"/>
                </a:solidFill>
              </a:rPr>
              <a:t>statue</a:t>
            </a:r>
          </a:p>
          <a:p>
            <a:r>
              <a:rPr lang="fr-FR" sz="2000" b="1" dirty="0"/>
              <a:t>VQA-T (HowTo100M): </a:t>
            </a:r>
            <a:r>
              <a:rPr lang="fr-FR" sz="2000" dirty="0" err="1">
                <a:solidFill>
                  <a:srgbClr val="FF0000"/>
                </a:solidFill>
              </a:rPr>
              <a:t>trowel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/>
              <a:t>Ours: </a:t>
            </a:r>
            <a:r>
              <a:rPr lang="fr-FR" sz="2000" dirty="0" err="1">
                <a:solidFill>
                  <a:srgbClr val="00B050"/>
                </a:solidFill>
              </a:rPr>
              <a:t>wheelbarrow</a:t>
            </a:r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10D18B-6B6A-9C40-9E72-8ECF6CAB88A6}"/>
              </a:ext>
            </a:extLst>
          </p:cNvPr>
          <p:cNvSpPr/>
          <p:nvPr/>
        </p:nvSpPr>
        <p:spPr>
          <a:xfrm>
            <a:off x="435213" y="3682114"/>
            <a:ext cx="388992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Question: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man </a:t>
            </a:r>
            <a:r>
              <a:rPr lang="fr-FR" sz="2000" dirty="0" err="1"/>
              <a:t>cutting</a:t>
            </a:r>
            <a:r>
              <a:rPr lang="fr-FR" sz="2000" dirty="0"/>
              <a:t>?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/>
              <a:t>pipe</a:t>
            </a:r>
          </a:p>
          <a:p>
            <a:r>
              <a:rPr lang="fr-FR" sz="2000" b="1" dirty="0"/>
              <a:t>QA-T (HowToVQA69M): </a:t>
            </a:r>
            <a:r>
              <a:rPr lang="fr-FR" sz="2000" dirty="0" err="1">
                <a:solidFill>
                  <a:srgbClr val="FF0000"/>
                </a:solidFill>
              </a:rPr>
              <a:t>onion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/>
              <a:t>VQA-T (HowTo100M): </a:t>
            </a:r>
            <a:r>
              <a:rPr lang="fr-FR" sz="2000" dirty="0" err="1">
                <a:solidFill>
                  <a:srgbClr val="FF0000"/>
                </a:solidFill>
              </a:rPr>
              <a:t>knife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holder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/>
              <a:t>Ours: </a:t>
            </a:r>
            <a:r>
              <a:rPr lang="fr-FR" sz="2000" dirty="0">
                <a:solidFill>
                  <a:srgbClr val="00B050"/>
                </a:solidFill>
              </a:rPr>
              <a:t>pipe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EF72B74-DA55-734E-8B4A-52BB3863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99" y="1696401"/>
            <a:ext cx="3514792" cy="198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9FB4DB6-9860-4543-A4D9-0477DE7DC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15" y="1696401"/>
            <a:ext cx="3514792" cy="198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0B86F8-DEC4-EB4D-8CB0-A1A9FC79F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431" y="1690688"/>
            <a:ext cx="3514792" cy="198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B3244C-EBE1-664F-AA96-88A2E10169D9}"/>
              </a:ext>
            </a:extLst>
          </p:cNvPr>
          <p:cNvSpPr/>
          <p:nvPr/>
        </p:nvSpPr>
        <p:spPr>
          <a:xfrm>
            <a:off x="8220971" y="3682114"/>
            <a:ext cx="39710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Question: </a:t>
            </a:r>
            <a:r>
              <a:rPr lang="fr-FR" sz="2000" dirty="0" err="1"/>
              <a:t>What</a:t>
            </a:r>
            <a:r>
              <a:rPr lang="fr-FR" sz="2000" dirty="0"/>
              <a:t> fruit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shown</a:t>
            </a:r>
            <a:r>
              <a:rPr lang="fr-FR" sz="2000" dirty="0"/>
              <a:t> in the end?</a:t>
            </a:r>
          </a:p>
          <a:p>
            <a:r>
              <a:rPr lang="fr-FR" sz="2000" b="1" dirty="0"/>
              <a:t>GT </a:t>
            </a: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/>
              <a:t>watermelon</a:t>
            </a:r>
            <a:endParaRPr lang="fr-FR" sz="2000" dirty="0"/>
          </a:p>
          <a:p>
            <a:r>
              <a:rPr lang="fr-FR" sz="2000" b="1" dirty="0"/>
              <a:t>QA-T (HowToVQA69M): </a:t>
            </a:r>
            <a:r>
              <a:rPr lang="fr-FR" sz="2000" dirty="0" err="1">
                <a:solidFill>
                  <a:srgbClr val="FF0000"/>
                </a:solidFill>
              </a:rPr>
              <a:t>pineapple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/>
              <a:t>VQA-T (HowTo100M): </a:t>
            </a:r>
            <a:r>
              <a:rPr lang="fr-FR" sz="2000" dirty="0" err="1">
                <a:solidFill>
                  <a:srgbClr val="FF0000"/>
                </a:solidFill>
              </a:rPr>
              <a:t>slotted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 err="1">
                <a:solidFill>
                  <a:srgbClr val="FF0000"/>
                </a:solidFill>
              </a:rPr>
              <a:t>spoon</a:t>
            </a:r>
            <a:endParaRPr lang="fr-FR" sz="2000" dirty="0">
              <a:solidFill>
                <a:srgbClr val="FF0000"/>
              </a:solidFill>
            </a:endParaRPr>
          </a:p>
          <a:p>
            <a:r>
              <a:rPr lang="fr-FR" sz="2000" b="1" dirty="0"/>
              <a:t>Ours: </a:t>
            </a:r>
            <a:r>
              <a:rPr lang="fr-FR" sz="2000" dirty="0" err="1">
                <a:solidFill>
                  <a:srgbClr val="00B050"/>
                </a:solidFill>
              </a:rPr>
              <a:t>watermelon</a:t>
            </a:r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B6B40-6493-0D40-A291-5A7299AAAD9B}"/>
              </a:ext>
            </a:extLst>
          </p:cNvPr>
          <p:cNvSpPr/>
          <p:nvPr/>
        </p:nvSpPr>
        <p:spPr>
          <a:xfrm>
            <a:off x="126459" y="643941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/>
              <a:t>Source of the </a:t>
            </a:r>
            <a:r>
              <a:rPr lang="fr-FR" sz="1600" dirty="0" err="1"/>
              <a:t>examples</a:t>
            </a:r>
            <a:r>
              <a:rPr lang="fr-FR" sz="1600" dirty="0"/>
              <a:t>: </a:t>
            </a:r>
            <a:r>
              <a:rPr lang="fr-FR" sz="1600" dirty="0" err="1"/>
              <a:t>iVQA</a:t>
            </a:r>
            <a:r>
              <a:rPr lang="fr-FR" sz="1600" dirty="0"/>
              <a:t> </a:t>
            </a:r>
            <a:r>
              <a:rPr lang="fr-FR" sz="1600" dirty="0" err="1"/>
              <a:t>dataset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7315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00">
        <p:fade/>
      </p:transition>
    </mc:Choice>
    <mc:Fallback xmlns="">
      <p:transition spd="med" advTm="5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08658-856A-AC42-8DE1-E159FBD9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Online </a:t>
            </a:r>
            <a:r>
              <a:rPr lang="fr-FR" dirty="0" err="1"/>
              <a:t>Demo</a:t>
            </a:r>
            <a:br>
              <a:rPr lang="fr-FR" dirty="0"/>
            </a:br>
            <a:r>
              <a:rPr lang="fr-FR" dirty="0"/>
              <a:t>http://</a:t>
            </a:r>
            <a:r>
              <a:rPr lang="fr-FR" dirty="0" err="1"/>
              <a:t>videoqa.paris.inria.fr</a:t>
            </a:r>
            <a:r>
              <a:rPr lang="fr-FR" dirty="0"/>
              <a:t>/</a:t>
            </a:r>
            <a:endParaRPr lang="fr-FR" i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4B82C7-A828-7641-9B24-C90B77495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" y="2118049"/>
            <a:ext cx="6088122" cy="339232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6B7AC0F-A91D-674B-929E-290297B4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241337"/>
            <a:ext cx="6088121" cy="3145746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69569A6E-64B9-CE4F-BC60-D04B3EC5780F}"/>
              </a:ext>
            </a:extLst>
          </p:cNvPr>
          <p:cNvSpPr/>
          <p:nvPr/>
        </p:nvSpPr>
        <p:spPr>
          <a:xfrm>
            <a:off x="4488023" y="3153746"/>
            <a:ext cx="1225423" cy="124097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18" name="Flèche vers la droite 17">
            <a:extLst>
              <a:ext uri="{FF2B5EF4-FFF2-40B4-BE49-F238E27FC236}">
                <a16:creationId xmlns:a16="http://schemas.microsoft.com/office/drawing/2014/main" id="{634A7810-E226-5848-B771-F58B5F393964}"/>
              </a:ext>
            </a:extLst>
          </p:cNvPr>
          <p:cNvSpPr/>
          <p:nvPr/>
        </p:nvSpPr>
        <p:spPr>
          <a:xfrm>
            <a:off x="5761654" y="3592284"/>
            <a:ext cx="382555" cy="3825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94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3BD78-25DA-E744-BB1C-E224707B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finetuning</a:t>
            </a:r>
            <a:endParaRPr lang="fr-FR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DEC88B37-8B40-4D47-B8B8-82C3B2F5C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53459"/>
              </p:ext>
            </p:extLst>
          </p:nvPr>
        </p:nvGraphicFramePr>
        <p:xfrm>
          <a:off x="539726" y="1928455"/>
          <a:ext cx="11112547" cy="3337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19393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2284019">
                  <a:extLst>
                    <a:ext uri="{9D8B030D-6E8A-4147-A177-3AD203B41FA5}">
                      <a16:colId xmlns:a16="http://schemas.microsoft.com/office/drawing/2014/main" val="424989469"/>
                    </a:ext>
                  </a:extLst>
                </a:gridCol>
                <a:gridCol w="1166327">
                  <a:extLst>
                    <a:ext uri="{9D8B030D-6E8A-4147-A177-3AD203B41FA5}">
                      <a16:colId xmlns:a16="http://schemas.microsoft.com/office/drawing/2014/main" val="3901862651"/>
                    </a:ext>
                  </a:extLst>
                </a:gridCol>
                <a:gridCol w="1586204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1717469">
                  <a:extLst>
                    <a:ext uri="{9D8B030D-6E8A-4147-A177-3AD203B41FA5}">
                      <a16:colId xmlns:a16="http://schemas.microsoft.com/office/drawing/2014/main" val="1406260507"/>
                    </a:ext>
                  </a:extLst>
                </a:gridCol>
                <a:gridCol w="1063478">
                  <a:extLst>
                    <a:ext uri="{9D8B030D-6E8A-4147-A177-3AD203B41FA5}">
                      <a16:colId xmlns:a16="http://schemas.microsoft.com/office/drawing/2014/main" val="3936633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Pretraining</a:t>
                      </a:r>
                      <a:r>
                        <a:rPr lang="fr-FR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iVQA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MSRVTT-QA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MSVD-QA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ActivityNet</a:t>
                      </a:r>
                      <a:r>
                        <a:rPr lang="fr-FR" dirty="0"/>
                        <a:t>-QA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How2QA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HCRN [Le 2020]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21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SSML [</a:t>
                      </a:r>
                      <a:r>
                        <a:rPr lang="fr-FR" dirty="0" err="1"/>
                        <a:t>Amrani</a:t>
                      </a:r>
                      <a:r>
                        <a:rPr lang="fr-FR" dirty="0"/>
                        <a:t> 2021]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HowTo100M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126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HERO [Li 2020]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HowTo100M + 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ClipBERT</a:t>
                      </a:r>
                      <a:r>
                        <a:rPr lang="fr-FR" dirty="0"/>
                        <a:t> [Lei 2021]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COCO + 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3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CoMVT</a:t>
                      </a:r>
                      <a:r>
                        <a:rPr lang="fr-FR" dirty="0"/>
                        <a:t> [</a:t>
                      </a:r>
                      <a:r>
                        <a:rPr lang="fr-FR" dirty="0" err="1"/>
                        <a:t>Seo</a:t>
                      </a:r>
                      <a:r>
                        <a:rPr lang="fr-FR" dirty="0"/>
                        <a:t> 2021]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HowTo100M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Ours (∅)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36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Ours (HowTo100M)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HowTo100M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77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HowToVQA69M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802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9A3ED64-2A04-BB4F-A62D-B113F453AB22}"/>
              </a:ext>
            </a:extLst>
          </p:cNvPr>
          <p:cNvSpPr/>
          <p:nvPr/>
        </p:nvSpPr>
        <p:spPr>
          <a:xfrm>
            <a:off x="435215" y="1412945"/>
            <a:ext cx="107246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State-of-the-art </a:t>
            </a:r>
            <a:r>
              <a:rPr lang="fr-FR" sz="2000" dirty="0" err="1"/>
              <a:t>results</a:t>
            </a:r>
            <a:r>
              <a:rPr lang="fr-FR" sz="2000" dirty="0"/>
              <a:t> on 4 </a:t>
            </a:r>
            <a:r>
              <a:rPr lang="fr-FR" sz="2000" dirty="0" err="1"/>
              <a:t>existing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datasets</a:t>
            </a:r>
            <a:endParaRPr lang="fr-FR" sz="2000" dirty="0"/>
          </a:p>
          <a:p>
            <a:endParaRPr lang="fr-FR" sz="20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2C7761-FBE1-6A4B-9491-933FF938F005}"/>
              </a:ext>
            </a:extLst>
          </p:cNvPr>
          <p:cNvSpPr/>
          <p:nvPr/>
        </p:nvSpPr>
        <p:spPr>
          <a:xfrm>
            <a:off x="0" y="5503783"/>
            <a:ext cx="1168454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[Le 2020] </a:t>
            </a:r>
            <a:r>
              <a:rPr lang="fr-FR" sz="1600" dirty="0" err="1"/>
              <a:t>Hierarchical</a:t>
            </a:r>
            <a:r>
              <a:rPr lang="fr-FR" sz="1600" dirty="0"/>
              <a:t> </a:t>
            </a:r>
            <a:r>
              <a:rPr lang="fr-FR" sz="1600" dirty="0" err="1"/>
              <a:t>conditional</a:t>
            </a:r>
            <a:r>
              <a:rPr lang="fr-FR" sz="1600" dirty="0"/>
              <a:t> relation networks for </a:t>
            </a:r>
            <a:r>
              <a:rPr lang="fr-FR" sz="1600" dirty="0" err="1"/>
              <a:t>video</a:t>
            </a:r>
            <a:r>
              <a:rPr lang="fr-FR" sz="1600" dirty="0"/>
              <a:t> question </a:t>
            </a:r>
            <a:r>
              <a:rPr lang="fr-FR" sz="1600" dirty="0" err="1"/>
              <a:t>answering</a:t>
            </a:r>
            <a:r>
              <a:rPr lang="fr-FR" sz="1600" dirty="0"/>
              <a:t>, Le et al, CVPR 2020.</a:t>
            </a:r>
          </a:p>
          <a:p>
            <a:r>
              <a:rPr lang="fr-FR" sz="1600" dirty="0"/>
              <a:t>[</a:t>
            </a:r>
            <a:r>
              <a:rPr lang="fr-FR" sz="1600" dirty="0" err="1"/>
              <a:t>Amrani</a:t>
            </a:r>
            <a:r>
              <a:rPr lang="fr-FR" sz="1600" dirty="0"/>
              <a:t> 2021] Noise estimation </a:t>
            </a:r>
            <a:r>
              <a:rPr lang="fr-FR" sz="1600" dirty="0" err="1"/>
              <a:t>using</a:t>
            </a:r>
            <a:r>
              <a:rPr lang="fr-FR" sz="1600" dirty="0"/>
              <a:t> </a:t>
            </a:r>
            <a:r>
              <a:rPr lang="fr-FR" sz="1600" dirty="0" err="1"/>
              <a:t>density</a:t>
            </a:r>
            <a:r>
              <a:rPr lang="fr-FR" sz="1600" dirty="0"/>
              <a:t> estimation for self-</a:t>
            </a:r>
            <a:r>
              <a:rPr lang="fr-FR" sz="1600" dirty="0" err="1"/>
              <a:t>supervised</a:t>
            </a:r>
            <a:r>
              <a:rPr lang="fr-FR" sz="1600" dirty="0"/>
              <a:t> multimodal </a:t>
            </a:r>
            <a:r>
              <a:rPr lang="fr-FR" sz="1600" dirty="0" err="1"/>
              <a:t>learning</a:t>
            </a:r>
            <a:r>
              <a:rPr lang="fr-FR" sz="1600" dirty="0"/>
              <a:t>, </a:t>
            </a:r>
            <a:r>
              <a:rPr lang="fr-FR" sz="1600" dirty="0" err="1"/>
              <a:t>Amrani</a:t>
            </a:r>
            <a:r>
              <a:rPr lang="fr-FR" sz="1600" dirty="0"/>
              <a:t> et al, AAAI 2021.</a:t>
            </a:r>
          </a:p>
          <a:p>
            <a:r>
              <a:rPr lang="fr-FR" sz="1600" dirty="0"/>
              <a:t>[Li 2020] HERO: </a:t>
            </a:r>
            <a:r>
              <a:rPr lang="fr-FR" sz="1600" dirty="0" err="1"/>
              <a:t>Hierarchical</a:t>
            </a:r>
            <a:r>
              <a:rPr lang="fr-FR" sz="1600" dirty="0"/>
              <a:t> encoder for </a:t>
            </a:r>
            <a:r>
              <a:rPr lang="fr-FR" sz="1600" dirty="0" err="1"/>
              <a:t>video+language</a:t>
            </a:r>
            <a:r>
              <a:rPr lang="fr-FR" sz="1600" dirty="0"/>
              <a:t> omni-</a:t>
            </a:r>
            <a:r>
              <a:rPr lang="fr-FR" sz="1600" dirty="0" err="1"/>
              <a:t>representation</a:t>
            </a:r>
            <a:r>
              <a:rPr lang="fr-FR" sz="1600" dirty="0"/>
              <a:t> </a:t>
            </a:r>
            <a:r>
              <a:rPr lang="fr-FR" sz="1600" dirty="0" err="1"/>
              <a:t>pre</a:t>
            </a:r>
            <a:r>
              <a:rPr lang="fr-FR" sz="1600" dirty="0"/>
              <a:t>-training, Li et al, EMNLP 2020.</a:t>
            </a:r>
          </a:p>
          <a:p>
            <a:r>
              <a:rPr lang="fr-FR" sz="1600" dirty="0"/>
              <a:t>[Lei 2021] </a:t>
            </a:r>
            <a:r>
              <a:rPr lang="fr-FR" sz="1600" dirty="0" err="1"/>
              <a:t>Less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more: </a:t>
            </a:r>
            <a:r>
              <a:rPr lang="fr-FR" sz="1600" dirty="0" err="1"/>
              <a:t>Clipbert</a:t>
            </a:r>
            <a:r>
              <a:rPr lang="fr-FR" sz="1600" dirty="0"/>
              <a:t> for </a:t>
            </a:r>
            <a:r>
              <a:rPr lang="fr-FR" sz="1600" dirty="0" err="1"/>
              <a:t>video</a:t>
            </a:r>
            <a:r>
              <a:rPr lang="fr-FR" sz="1600" dirty="0"/>
              <a:t>-and-</a:t>
            </a:r>
            <a:r>
              <a:rPr lang="fr-FR" sz="1600" dirty="0" err="1"/>
              <a:t>language</a:t>
            </a:r>
            <a:r>
              <a:rPr lang="fr-FR" sz="1600" dirty="0"/>
              <a:t> </a:t>
            </a:r>
            <a:r>
              <a:rPr lang="fr-FR" sz="1600" dirty="0" err="1"/>
              <a:t>learning</a:t>
            </a:r>
            <a:r>
              <a:rPr lang="fr-FR" sz="1600" dirty="0"/>
              <a:t> via </a:t>
            </a:r>
            <a:r>
              <a:rPr lang="fr-FR" sz="1600" dirty="0" err="1"/>
              <a:t>sparse</a:t>
            </a:r>
            <a:r>
              <a:rPr lang="fr-FR" sz="1600" dirty="0"/>
              <a:t> </a:t>
            </a:r>
            <a:r>
              <a:rPr lang="fr-FR" sz="1600" dirty="0" err="1"/>
              <a:t>sampling</a:t>
            </a:r>
            <a:r>
              <a:rPr lang="fr-FR" sz="1600" dirty="0"/>
              <a:t>, Lei et al, CVPR 2021.</a:t>
            </a:r>
          </a:p>
          <a:p>
            <a:r>
              <a:rPr lang="fr-FR" sz="1600" dirty="0"/>
              <a:t>[</a:t>
            </a:r>
            <a:r>
              <a:rPr lang="fr-FR" sz="1600" dirty="0" err="1"/>
              <a:t>Seo</a:t>
            </a:r>
            <a:r>
              <a:rPr lang="fr-FR" sz="1600" dirty="0"/>
              <a:t> 2021] Look </a:t>
            </a:r>
            <a:r>
              <a:rPr lang="fr-FR" sz="1600" dirty="0" err="1"/>
              <a:t>before</a:t>
            </a:r>
            <a:r>
              <a:rPr lang="fr-FR" sz="1600" dirty="0"/>
              <a:t> </a:t>
            </a:r>
            <a:r>
              <a:rPr lang="fr-FR" sz="1600" dirty="0" err="1"/>
              <a:t>you</a:t>
            </a:r>
            <a:r>
              <a:rPr lang="fr-FR" sz="1600" dirty="0"/>
              <a:t> </a:t>
            </a:r>
            <a:r>
              <a:rPr lang="fr-FR" sz="1600" dirty="0" err="1"/>
              <a:t>speak</a:t>
            </a:r>
            <a:r>
              <a:rPr lang="fr-FR" sz="1600" dirty="0"/>
              <a:t>: </a:t>
            </a:r>
            <a:r>
              <a:rPr lang="fr-FR" sz="1600" dirty="0" err="1"/>
              <a:t>Visually</a:t>
            </a:r>
            <a:r>
              <a:rPr lang="fr-FR" sz="1600" dirty="0"/>
              <a:t> </a:t>
            </a:r>
            <a:r>
              <a:rPr lang="fr-FR" sz="1600" dirty="0" err="1"/>
              <a:t>contextualized</a:t>
            </a:r>
            <a:r>
              <a:rPr lang="fr-FR" sz="1600" dirty="0"/>
              <a:t> </a:t>
            </a:r>
            <a:r>
              <a:rPr lang="fr-FR" sz="1600" dirty="0" err="1"/>
              <a:t>utterances</a:t>
            </a:r>
            <a:r>
              <a:rPr lang="fr-FR" sz="1600" dirty="0"/>
              <a:t>, </a:t>
            </a:r>
            <a:r>
              <a:rPr lang="fr-FR" sz="1600" dirty="0" err="1"/>
              <a:t>Seo</a:t>
            </a:r>
            <a:r>
              <a:rPr lang="fr-FR" sz="1600" dirty="0"/>
              <a:t> et al, CVPR 2021.</a:t>
            </a:r>
          </a:p>
        </p:txBody>
      </p:sp>
    </p:spTree>
    <p:extLst>
      <p:ext uri="{BB962C8B-B14F-4D97-AF65-F5344CB8AC3E}">
        <p14:creationId xmlns:p14="http://schemas.microsoft.com/office/powerpoint/2010/main" val="29853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3BD78-25DA-E744-BB1C-E224707B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Results</a:t>
            </a:r>
            <a:r>
              <a:rPr lang="fr-FR" dirty="0"/>
              <a:t> for rare </a:t>
            </a:r>
            <a:r>
              <a:rPr lang="fr-FR" dirty="0" err="1"/>
              <a:t>answers</a:t>
            </a:r>
            <a:endParaRPr lang="fr-FR" dirty="0"/>
          </a:p>
        </p:txBody>
      </p:sp>
      <p:graphicFrame>
        <p:nvGraphicFramePr>
          <p:cNvPr id="11" name="Tableau 5">
            <a:extLst>
              <a:ext uri="{FF2B5EF4-FFF2-40B4-BE49-F238E27FC236}">
                <a16:creationId xmlns:a16="http://schemas.microsoft.com/office/drawing/2014/main" id="{1E63EF4F-056E-A940-AD3A-789FC2B75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540238"/>
              </p:ext>
            </p:extLst>
          </p:nvPr>
        </p:nvGraphicFramePr>
        <p:xfrm>
          <a:off x="2823622" y="3622876"/>
          <a:ext cx="613421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21701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1248033">
                  <a:extLst>
                    <a:ext uri="{9D8B030D-6E8A-4147-A177-3AD203B41FA5}">
                      <a16:colId xmlns:a16="http://schemas.microsoft.com/office/drawing/2014/main" val="424989469"/>
                    </a:ext>
                  </a:extLst>
                </a:gridCol>
                <a:gridCol w="803189">
                  <a:extLst>
                    <a:ext uri="{9D8B030D-6E8A-4147-A177-3AD203B41FA5}">
                      <a16:colId xmlns:a16="http://schemas.microsoft.com/office/drawing/2014/main" val="1941389625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729049">
                  <a:extLst>
                    <a:ext uri="{9D8B030D-6E8A-4147-A177-3AD203B41FA5}">
                      <a16:colId xmlns:a16="http://schemas.microsoft.com/office/drawing/2014/main" val="1444723588"/>
                    </a:ext>
                  </a:extLst>
                </a:gridCol>
                <a:gridCol w="766119">
                  <a:extLst>
                    <a:ext uri="{9D8B030D-6E8A-4147-A177-3AD203B41FA5}">
                      <a16:colId xmlns:a16="http://schemas.microsoft.com/office/drawing/2014/main" val="1406260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Pretraining</a:t>
                      </a:r>
                      <a:r>
                        <a:rPr lang="fr-FR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Finetuning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3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HowTo100M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37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HowToVQA69M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✗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630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HowToVQA69M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✓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28.1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802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EA7C47B-F28C-1240-9E88-15C31B893D7A}"/>
              </a:ext>
            </a:extLst>
          </p:cNvPr>
          <p:cNvSpPr/>
          <p:nvPr/>
        </p:nvSpPr>
        <p:spPr>
          <a:xfrm>
            <a:off x="435215" y="2715417"/>
            <a:ext cx="10724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Results</a:t>
            </a:r>
            <a:r>
              <a:rPr lang="fr-FR" sz="2000" dirty="0"/>
              <a:t> on </a:t>
            </a:r>
            <a:r>
              <a:rPr lang="fr-FR" sz="2000" dirty="0" err="1"/>
              <a:t>subsets</a:t>
            </a:r>
            <a:r>
              <a:rPr lang="fr-FR" sz="2000" dirty="0"/>
              <a:t> of </a:t>
            </a:r>
            <a:r>
              <a:rPr lang="fr-FR" sz="2000" dirty="0" err="1"/>
              <a:t>iVQA</a:t>
            </a:r>
            <a:r>
              <a:rPr lang="fr-FR" sz="2000" dirty="0"/>
              <a:t>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B78DAA-CB5C-CF42-8752-5D1B56352C4A}"/>
              </a:ext>
            </a:extLst>
          </p:cNvPr>
          <p:cNvSpPr/>
          <p:nvPr/>
        </p:nvSpPr>
        <p:spPr>
          <a:xfrm>
            <a:off x="435215" y="1787473"/>
            <a:ext cx="107246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Training on a </a:t>
            </a:r>
            <a:r>
              <a:rPr lang="fr-FR" sz="2000" dirty="0" err="1"/>
              <a:t>downstream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 -&gt; large </a:t>
            </a:r>
            <a:r>
              <a:rPr lang="fr-FR" sz="2000" dirty="0" err="1"/>
              <a:t>improvements</a:t>
            </a:r>
            <a:r>
              <a:rPr lang="fr-FR" sz="2000" dirty="0"/>
              <a:t> for </a:t>
            </a:r>
            <a:r>
              <a:rPr lang="fr-FR" sz="2000" dirty="0" err="1"/>
              <a:t>most</a:t>
            </a:r>
            <a:r>
              <a:rPr lang="fr-FR" sz="2000" dirty="0"/>
              <a:t> </a:t>
            </a:r>
            <a:r>
              <a:rPr lang="fr-FR" sz="2000" dirty="0" err="1"/>
              <a:t>frequent</a:t>
            </a:r>
            <a:r>
              <a:rPr lang="fr-FR" sz="2000" dirty="0"/>
              <a:t> </a:t>
            </a:r>
            <a:r>
              <a:rPr lang="fr-FR" sz="2000" dirty="0" err="1"/>
              <a:t>answers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Pretraining</a:t>
            </a:r>
            <a:r>
              <a:rPr lang="fr-FR" sz="2000" dirty="0"/>
              <a:t> on HowToVQA69M -&gt; </a:t>
            </a:r>
            <a:r>
              <a:rPr lang="fr-FR" sz="2000" dirty="0" err="1"/>
              <a:t>significant</a:t>
            </a:r>
            <a:r>
              <a:rPr lang="fr-FR" sz="2000" dirty="0"/>
              <a:t> </a:t>
            </a:r>
            <a:r>
              <a:rPr lang="fr-FR" sz="2000" dirty="0" err="1"/>
              <a:t>improvements</a:t>
            </a:r>
            <a:r>
              <a:rPr lang="fr-FR" sz="2000" dirty="0"/>
              <a:t> </a:t>
            </a:r>
            <a:r>
              <a:rPr lang="fr-FR" sz="2000" i="1" dirty="0" err="1"/>
              <a:t>both</a:t>
            </a:r>
            <a:r>
              <a:rPr lang="fr-FR" sz="2000" dirty="0"/>
              <a:t> for </a:t>
            </a:r>
            <a:r>
              <a:rPr lang="fr-FR" sz="2000" dirty="0" err="1"/>
              <a:t>common</a:t>
            </a:r>
            <a:r>
              <a:rPr lang="fr-FR" sz="2000" dirty="0"/>
              <a:t> and rare </a:t>
            </a:r>
            <a:r>
              <a:rPr lang="fr-FR" sz="2000" dirty="0" err="1"/>
              <a:t>answers</a:t>
            </a:r>
            <a:endParaRPr lang="fr-FR" sz="200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69F9764-F66F-654B-A9D1-69D46B0910BD}"/>
              </a:ext>
            </a:extLst>
          </p:cNvPr>
          <p:cNvSpPr/>
          <p:nvPr/>
        </p:nvSpPr>
        <p:spPr>
          <a:xfrm>
            <a:off x="5910618" y="3449416"/>
            <a:ext cx="797098" cy="2230016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EA7A6C6-0D34-1648-B43A-CC8C9CADA4EE}"/>
              </a:ext>
            </a:extLst>
          </p:cNvPr>
          <p:cNvSpPr txBox="1"/>
          <p:nvPr/>
        </p:nvSpPr>
        <p:spPr>
          <a:xfrm>
            <a:off x="5251249" y="3110862"/>
            <a:ext cx="2115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00B050"/>
                </a:solidFill>
              </a:rPr>
              <a:t>Most </a:t>
            </a:r>
            <a:r>
              <a:rPr lang="fr-FR" sz="1600" dirty="0" err="1">
                <a:solidFill>
                  <a:srgbClr val="00B050"/>
                </a:solidFill>
              </a:rPr>
              <a:t>frequent</a:t>
            </a:r>
            <a:r>
              <a:rPr lang="fr-FR" sz="1600" dirty="0">
                <a:solidFill>
                  <a:srgbClr val="00B050"/>
                </a:solidFill>
              </a:rPr>
              <a:t> </a:t>
            </a:r>
            <a:r>
              <a:rPr lang="fr-FR" sz="1600" dirty="0" err="1">
                <a:solidFill>
                  <a:srgbClr val="00B050"/>
                </a:solidFill>
              </a:rPr>
              <a:t>answers</a:t>
            </a:r>
            <a:endParaRPr lang="fr-FR" sz="1600" dirty="0">
              <a:solidFill>
                <a:srgbClr val="00B050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9EC9EF1-8442-124F-BC4A-4C2744951F18}"/>
              </a:ext>
            </a:extLst>
          </p:cNvPr>
          <p:cNvSpPr/>
          <p:nvPr/>
        </p:nvSpPr>
        <p:spPr>
          <a:xfrm>
            <a:off x="8195836" y="3449416"/>
            <a:ext cx="797098" cy="223001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A2E0D9B-BB6A-D346-9CBA-B06812DD7712}"/>
              </a:ext>
            </a:extLst>
          </p:cNvPr>
          <p:cNvSpPr txBox="1"/>
          <p:nvPr/>
        </p:nvSpPr>
        <p:spPr>
          <a:xfrm>
            <a:off x="7534864" y="3110862"/>
            <a:ext cx="2119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2"/>
                </a:solidFill>
              </a:rPr>
              <a:t>Least </a:t>
            </a:r>
            <a:r>
              <a:rPr lang="fr-FR" sz="1600" dirty="0" err="1">
                <a:solidFill>
                  <a:schemeClr val="accent2"/>
                </a:solidFill>
              </a:rPr>
              <a:t>frequent</a:t>
            </a:r>
            <a:r>
              <a:rPr lang="fr-FR" sz="1600" dirty="0">
                <a:solidFill>
                  <a:schemeClr val="accent2"/>
                </a:solidFill>
              </a:rPr>
              <a:t> </a:t>
            </a:r>
            <a:r>
              <a:rPr lang="fr-FR" sz="1600" dirty="0" err="1">
                <a:solidFill>
                  <a:schemeClr val="accent2"/>
                </a:solidFill>
              </a:rPr>
              <a:t>answers</a:t>
            </a:r>
            <a:endParaRPr lang="fr-FR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2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00">
        <p:fade/>
      </p:transition>
    </mc:Choice>
    <mc:Fallback xmlns="">
      <p:transition spd="med" advTm="3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AC6254-08C9-8647-AA0D-FB2DBACD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err="1"/>
              <a:t>Comparison</a:t>
            </a:r>
            <a:r>
              <a:rPr lang="fr-FR" dirty="0"/>
              <a:t> of</a:t>
            </a:r>
            <a:br>
              <a:rPr lang="fr-FR" dirty="0"/>
            </a:b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graphicFrame>
        <p:nvGraphicFramePr>
          <p:cNvPr id="9" name="Tableau 5">
            <a:extLst>
              <a:ext uri="{FF2B5EF4-FFF2-40B4-BE49-F238E27FC236}">
                <a16:creationId xmlns:a16="http://schemas.microsoft.com/office/drawing/2014/main" id="{2AF7D0C7-82E6-4446-988B-F0634C2E0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417507"/>
              </p:ext>
            </p:extLst>
          </p:nvPr>
        </p:nvGraphicFramePr>
        <p:xfrm>
          <a:off x="1132818" y="2899921"/>
          <a:ext cx="9773308" cy="1478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10482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1406260507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936633004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749801392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194939947"/>
                    </a:ext>
                  </a:extLst>
                </a:gridCol>
                <a:gridCol w="1247776">
                  <a:extLst>
                    <a:ext uri="{9D8B030D-6E8A-4147-A177-3AD203B41FA5}">
                      <a16:colId xmlns:a16="http://schemas.microsoft.com/office/drawing/2014/main" val="1996617015"/>
                    </a:ext>
                  </a:extLst>
                </a:gridCol>
              </a:tblGrid>
              <a:tr h="14692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Zero-Shot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Finetuning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9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Generation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method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iVQA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ActivityNet</a:t>
                      </a:r>
                      <a:r>
                        <a:rPr lang="fr-FR" dirty="0"/>
                        <a:t>-QA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How2QA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iVQA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ActivityNet</a:t>
                      </a:r>
                      <a:r>
                        <a:rPr lang="fr-FR" dirty="0"/>
                        <a:t>-QA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How2QA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[</a:t>
                      </a:r>
                      <a:r>
                        <a:rPr lang="fr-FR" dirty="0" err="1"/>
                        <a:t>Heilman</a:t>
                      </a:r>
                      <a:r>
                        <a:rPr lang="fr-FR" dirty="0"/>
                        <a:t> 2010]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7.4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41.7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31.4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83.0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21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Ours 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12.2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51.1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35.4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84.4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802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1986DCE-419F-9D4B-ABE5-1792ABE0A04B}"/>
              </a:ext>
            </a:extLst>
          </p:cNvPr>
          <p:cNvSpPr/>
          <p:nvPr/>
        </p:nvSpPr>
        <p:spPr>
          <a:xfrm>
            <a:off x="435215" y="1787473"/>
            <a:ext cx="107246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[</a:t>
            </a:r>
            <a:r>
              <a:rPr lang="fr-FR" sz="2000" dirty="0" err="1"/>
              <a:t>Heilman</a:t>
            </a:r>
            <a:r>
              <a:rPr lang="fr-FR" sz="2000" dirty="0"/>
              <a:t> 2010] </a:t>
            </a:r>
            <a:r>
              <a:rPr lang="fr-FR" sz="2000" dirty="0" err="1"/>
              <a:t>was</a:t>
            </a:r>
            <a:r>
              <a:rPr lang="fr-FR" sz="2000" dirty="0"/>
              <a:t> </a:t>
            </a:r>
            <a:r>
              <a:rPr lang="fr-FR" sz="2000" dirty="0" err="1"/>
              <a:t>previously</a:t>
            </a:r>
            <a:r>
              <a:rPr lang="fr-FR" sz="2000" dirty="0"/>
              <a:t> </a:t>
            </a:r>
            <a:r>
              <a:rPr lang="fr-FR" sz="2000" dirty="0" err="1"/>
              <a:t>used</a:t>
            </a:r>
            <a:r>
              <a:rPr lang="fr-FR" sz="2000" dirty="0"/>
              <a:t> to </a:t>
            </a:r>
            <a:r>
              <a:rPr lang="fr-FR" sz="2000" dirty="0" err="1"/>
              <a:t>generate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data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video</a:t>
            </a:r>
            <a:r>
              <a:rPr lang="fr-FR" sz="2000" dirty="0"/>
              <a:t> descriptions [Xu 2017].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We</a:t>
            </a:r>
            <a:r>
              <a:rPr lang="fr-FR" sz="2000" dirty="0"/>
              <a:t> compare </a:t>
            </a:r>
            <a:r>
              <a:rPr lang="fr-FR" sz="2000" dirty="0" err="1"/>
              <a:t>against</a:t>
            </a:r>
            <a:r>
              <a:rPr lang="fr-FR" sz="2000" dirty="0"/>
              <a:t> [</a:t>
            </a:r>
            <a:r>
              <a:rPr lang="fr-FR" sz="2000" dirty="0" err="1"/>
              <a:t>Heilman</a:t>
            </a:r>
            <a:r>
              <a:rPr lang="fr-FR" sz="2000" dirty="0"/>
              <a:t> 2010] by </a:t>
            </a:r>
            <a:r>
              <a:rPr lang="fr-FR" sz="2000" dirty="0" err="1"/>
              <a:t>applying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in </a:t>
            </a:r>
            <a:r>
              <a:rPr lang="fr-FR" sz="2000" dirty="0" err="1"/>
              <a:t>our</a:t>
            </a:r>
            <a:r>
              <a:rPr lang="fr-FR" sz="2000" dirty="0"/>
              <a:t> case.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Our </a:t>
            </a:r>
            <a:r>
              <a:rPr lang="fr-FR" sz="2000" dirty="0" err="1"/>
              <a:t>generation</a:t>
            </a:r>
            <a:r>
              <a:rPr lang="fr-FR" sz="2000" dirty="0"/>
              <a:t> leads to </a:t>
            </a:r>
            <a:r>
              <a:rPr lang="fr-FR" sz="2000" dirty="0" err="1"/>
              <a:t>better</a:t>
            </a:r>
            <a:r>
              <a:rPr lang="fr-FR" sz="2000" dirty="0"/>
              <a:t> </a:t>
            </a:r>
            <a:r>
              <a:rPr lang="fr-FR" sz="2000" dirty="0" err="1"/>
              <a:t>downstream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results</a:t>
            </a:r>
            <a:r>
              <a:rPr lang="fr-FR" sz="2000" dirty="0"/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88B4CD-F78B-0147-8560-5337AC2F7C84}"/>
              </a:ext>
            </a:extLst>
          </p:cNvPr>
          <p:cNvSpPr/>
          <p:nvPr/>
        </p:nvSpPr>
        <p:spPr>
          <a:xfrm>
            <a:off x="0" y="6273225"/>
            <a:ext cx="11684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</a:t>
            </a:r>
            <a:r>
              <a:rPr lang="fr-FR" sz="1600" dirty="0" err="1"/>
              <a:t>Heilman</a:t>
            </a:r>
            <a:r>
              <a:rPr lang="fr-FR" sz="1600" dirty="0"/>
              <a:t> 2010] Good question! </a:t>
            </a:r>
            <a:r>
              <a:rPr lang="fr-FR" sz="1600" dirty="0" err="1"/>
              <a:t>Statistical</a:t>
            </a:r>
            <a:r>
              <a:rPr lang="fr-FR" sz="1600" dirty="0"/>
              <a:t> </a:t>
            </a:r>
            <a:r>
              <a:rPr lang="fr-FR" sz="1600" dirty="0" err="1"/>
              <a:t>ranking</a:t>
            </a:r>
            <a:r>
              <a:rPr lang="fr-FR" sz="1600" dirty="0"/>
              <a:t> for question </a:t>
            </a:r>
            <a:r>
              <a:rPr lang="fr-FR" sz="1600" dirty="0" err="1"/>
              <a:t>generation</a:t>
            </a:r>
            <a:r>
              <a:rPr lang="fr-FR" sz="1600" dirty="0"/>
              <a:t>, </a:t>
            </a:r>
            <a:r>
              <a:rPr lang="fr-FR" sz="1600" dirty="0" err="1"/>
              <a:t>Heilman</a:t>
            </a:r>
            <a:r>
              <a:rPr lang="fr-FR" sz="1600" dirty="0"/>
              <a:t> et al, ACL 2010.</a:t>
            </a:r>
          </a:p>
          <a:p>
            <a:r>
              <a:rPr lang="fr-FR" sz="1600" dirty="0"/>
              <a:t>[Xu 2017] </a:t>
            </a:r>
            <a:r>
              <a:rPr lang="fr-FR" sz="1600" dirty="0" err="1"/>
              <a:t>Video</a:t>
            </a:r>
            <a:r>
              <a:rPr lang="fr-FR" sz="1600" dirty="0"/>
              <a:t> question </a:t>
            </a:r>
            <a:r>
              <a:rPr lang="fr-FR" sz="1600" dirty="0" err="1"/>
              <a:t>answering</a:t>
            </a:r>
            <a:r>
              <a:rPr lang="fr-FR" sz="1600" dirty="0"/>
              <a:t> via </a:t>
            </a:r>
            <a:r>
              <a:rPr lang="fr-FR" sz="1600" dirty="0" err="1"/>
              <a:t>gradually</a:t>
            </a:r>
            <a:r>
              <a:rPr lang="fr-FR" sz="1600" dirty="0"/>
              <a:t> </a:t>
            </a:r>
            <a:r>
              <a:rPr lang="fr-FR" sz="1600" dirty="0" err="1"/>
              <a:t>refined</a:t>
            </a:r>
            <a:r>
              <a:rPr lang="fr-FR" sz="1600" dirty="0"/>
              <a:t> attention over </a:t>
            </a:r>
            <a:r>
              <a:rPr lang="fr-FR" sz="1600" dirty="0" err="1"/>
              <a:t>appearance</a:t>
            </a:r>
            <a:r>
              <a:rPr lang="fr-FR" sz="1600" dirty="0"/>
              <a:t> and motion, Xu et al, ACM 2017.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BEC29F-FC79-994A-BC38-7104B96B2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18" y="4479176"/>
            <a:ext cx="3200001" cy="18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87F9BA-B413-7D42-AA79-B0209F9A80DB}"/>
              </a:ext>
            </a:extLst>
          </p:cNvPr>
          <p:cNvSpPr/>
          <p:nvPr/>
        </p:nvSpPr>
        <p:spPr>
          <a:xfrm>
            <a:off x="4348156" y="4541034"/>
            <a:ext cx="655797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/>
              <a:t>Speech: </a:t>
            </a:r>
            <a:r>
              <a:rPr lang="fr-FR" sz="2000" dirty="0"/>
              <a:t>This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classic</a:t>
            </a:r>
            <a:r>
              <a:rPr lang="fr-FR" sz="2000" dirty="0"/>
              <a:t> premium </a:t>
            </a:r>
            <a:r>
              <a:rPr lang="fr-FR" sz="2000" dirty="0" err="1"/>
              <a:t>chicken</a:t>
            </a:r>
            <a:r>
              <a:rPr lang="fr-FR" sz="2000" dirty="0"/>
              <a:t>, </a:t>
            </a:r>
            <a:r>
              <a:rPr lang="fr-FR" sz="2000" dirty="0" err="1"/>
              <a:t>grilled</a:t>
            </a:r>
            <a:r>
              <a:rPr lang="fr-FR" sz="2000" dirty="0"/>
              <a:t> sandwich.</a:t>
            </a:r>
          </a:p>
          <a:p>
            <a:r>
              <a:rPr lang="fr-FR" sz="2000" b="1" dirty="0"/>
              <a:t>[</a:t>
            </a:r>
            <a:r>
              <a:rPr lang="fr-FR" sz="2000" b="1" dirty="0" err="1"/>
              <a:t>Heilman</a:t>
            </a:r>
            <a:r>
              <a:rPr lang="fr-FR" sz="2000" b="1" dirty="0"/>
              <a:t> 2010]: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classic</a:t>
            </a:r>
            <a:r>
              <a:rPr lang="fr-FR" sz="2000" dirty="0"/>
              <a:t> premium </a:t>
            </a:r>
            <a:r>
              <a:rPr lang="fr-FR" sz="2000" dirty="0" err="1"/>
              <a:t>chicken</a:t>
            </a:r>
            <a:r>
              <a:rPr lang="fr-FR" sz="2000" dirty="0"/>
              <a:t>, </a:t>
            </a:r>
            <a:r>
              <a:rPr lang="fr-FR" sz="2000" dirty="0" err="1"/>
              <a:t>grilled</a:t>
            </a:r>
            <a:r>
              <a:rPr lang="fr-FR" sz="2000" dirty="0"/>
              <a:t> sandwich? </a:t>
            </a:r>
            <a:r>
              <a:rPr lang="fr-FR" sz="2000" dirty="0" err="1"/>
              <a:t>this</a:t>
            </a:r>
            <a:endParaRPr lang="fr-FR" sz="2000" dirty="0"/>
          </a:p>
          <a:p>
            <a:r>
              <a:rPr lang="fr-FR" sz="2000" b="1" dirty="0"/>
              <a:t>Ours: </a:t>
            </a:r>
            <a:r>
              <a:rPr lang="fr-FR" sz="2000" dirty="0" err="1"/>
              <a:t>What</a:t>
            </a:r>
            <a:r>
              <a:rPr lang="fr-FR" sz="2000" dirty="0"/>
              <a:t> type of sandwich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this</a:t>
            </a:r>
            <a:r>
              <a:rPr lang="fr-FR" sz="2000" dirty="0"/>
              <a:t>? </a:t>
            </a:r>
            <a:r>
              <a:rPr lang="fr-FR" sz="2000" dirty="0" err="1"/>
              <a:t>classic</a:t>
            </a:r>
            <a:r>
              <a:rPr lang="fr-FR" sz="2000" dirty="0"/>
              <a:t> premium </a:t>
            </a:r>
            <a:r>
              <a:rPr lang="fr-FR" sz="2000" dirty="0" err="1"/>
              <a:t>chicken</a:t>
            </a:r>
            <a:r>
              <a:rPr lang="fr-FR" sz="2000" dirty="0"/>
              <a:t>, </a:t>
            </a:r>
            <a:r>
              <a:rPr lang="fr-FR" sz="2000" dirty="0" err="1"/>
              <a:t>grilled</a:t>
            </a:r>
            <a:r>
              <a:rPr lang="fr-FR" sz="2000" dirty="0"/>
              <a:t> sandwich</a:t>
            </a:r>
            <a:endParaRPr lang="fr-FR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10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000">
        <p:fade/>
      </p:transition>
    </mc:Choice>
    <mc:Fallback xmlns="">
      <p:transition spd="med" advTm="6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AC6254-08C9-8647-AA0D-FB2DBACD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Ablation: </a:t>
            </a:r>
            <a:br>
              <a:rPr lang="fr-FR" dirty="0"/>
            </a:br>
            <a:r>
              <a:rPr lang="fr-FR" dirty="0" err="1"/>
              <a:t>pretraining</a:t>
            </a:r>
            <a:r>
              <a:rPr lang="fr-FR" dirty="0"/>
              <a:t> </a:t>
            </a:r>
            <a:r>
              <a:rPr lang="fr-FR" dirty="0" err="1"/>
              <a:t>losses</a:t>
            </a:r>
            <a:endParaRPr lang="fr-FR" dirty="0"/>
          </a:p>
        </p:txBody>
      </p:sp>
      <p:graphicFrame>
        <p:nvGraphicFramePr>
          <p:cNvPr id="9" name="Tableau 5">
            <a:extLst>
              <a:ext uri="{FF2B5EF4-FFF2-40B4-BE49-F238E27FC236}">
                <a16:creationId xmlns:a16="http://schemas.microsoft.com/office/drawing/2014/main" id="{2AF7D0C7-82E6-4446-988B-F0634C2E0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661153"/>
              </p:ext>
            </p:extLst>
          </p:nvPr>
        </p:nvGraphicFramePr>
        <p:xfrm>
          <a:off x="2857501" y="1913382"/>
          <a:ext cx="6476997" cy="2225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14376">
                  <a:extLst>
                    <a:ext uri="{9D8B030D-6E8A-4147-A177-3AD203B41FA5}">
                      <a16:colId xmlns:a16="http://schemas.microsoft.com/office/drawing/2014/main" val="785073629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99026301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93663300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749801392"/>
                    </a:ext>
                  </a:extLst>
                </a:gridCol>
                <a:gridCol w="1285871">
                  <a:extLst>
                    <a:ext uri="{9D8B030D-6E8A-4147-A177-3AD203B41FA5}">
                      <a16:colId xmlns:a16="http://schemas.microsoft.com/office/drawing/2014/main" val="199661701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MLM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Sampling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without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answer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repetition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Zero-Shot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Finetuning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916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iVQA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MSVD-QA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iVQA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MSVD-QA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 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11.1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6.1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34.7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21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 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12.1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7.0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34.3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✗ 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10.9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6.4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34.3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71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✓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12.2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7.5 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35.4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6859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3F90F0B-AC95-5D4E-AC62-B0138EFF5839}"/>
              </a:ext>
            </a:extLst>
          </p:cNvPr>
          <p:cNvSpPr/>
          <p:nvPr/>
        </p:nvSpPr>
        <p:spPr>
          <a:xfrm>
            <a:off x="3335304" y="4361116"/>
            <a:ext cx="5521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=&gt; Best </a:t>
            </a:r>
            <a:r>
              <a:rPr lang="fr-FR" sz="2000" dirty="0" err="1"/>
              <a:t>results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MLM and </a:t>
            </a:r>
            <a:r>
              <a:rPr lang="fr-FR" sz="2000" dirty="0" err="1"/>
              <a:t>our</a:t>
            </a:r>
            <a:r>
              <a:rPr lang="fr-FR" sz="2000" dirty="0"/>
              <a:t> contrastive </a:t>
            </a:r>
            <a:r>
              <a:rPr lang="fr-FR" sz="2000" dirty="0" err="1"/>
              <a:t>loss</a:t>
            </a:r>
            <a:r>
              <a:rPr lang="fr-FR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913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EEBE1-9268-4B03-B1BC-14573F68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Video</a:t>
            </a:r>
            <a:r>
              <a:rPr lang="fr-FR" dirty="0"/>
              <a:t> Question </a:t>
            </a:r>
            <a:r>
              <a:rPr lang="fr-FR" dirty="0" err="1"/>
              <a:t>Answering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VideoQA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20F2F10-2B9B-4EBC-BEF8-3B1B21F15DED}"/>
              </a:ext>
            </a:extLst>
          </p:cNvPr>
          <p:cNvSpPr txBox="1">
            <a:spLocks/>
          </p:cNvSpPr>
          <p:nvPr/>
        </p:nvSpPr>
        <p:spPr>
          <a:xfrm>
            <a:off x="924930" y="5042197"/>
            <a:ext cx="4565042" cy="1235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Question: </a:t>
            </a:r>
            <a:r>
              <a:rPr lang="fr-FR" sz="2000" dirty="0" err="1"/>
              <a:t>What</a:t>
            </a:r>
            <a:r>
              <a:rPr lang="fr-FR" sz="2000" dirty="0"/>
              <a:t> fruit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shown</a:t>
            </a:r>
            <a:r>
              <a:rPr lang="fr-FR" sz="2000" dirty="0"/>
              <a:t> at the end?</a:t>
            </a:r>
          </a:p>
          <a:p>
            <a:pPr marL="0" indent="0">
              <a:buNone/>
            </a:pP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/>
              <a:t>watermelon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D6F5AC6-5EC4-5D41-8939-426BEA996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a </a:t>
            </a:r>
            <a:r>
              <a:rPr lang="fr-FR" sz="2000" dirty="0" err="1"/>
              <a:t>promising</a:t>
            </a:r>
            <a:r>
              <a:rPr lang="fr-FR" sz="2000" dirty="0"/>
              <a:t> </a:t>
            </a:r>
            <a:r>
              <a:rPr lang="fr-FR" sz="2000" dirty="0" err="1"/>
              <a:t>task</a:t>
            </a:r>
            <a:r>
              <a:rPr lang="fr-FR" sz="2000" dirty="0"/>
              <a:t> to </a:t>
            </a:r>
            <a:r>
              <a:rPr lang="fr-FR" sz="2000" dirty="0" err="1"/>
              <a:t>evaluate</a:t>
            </a:r>
            <a:r>
              <a:rPr lang="fr-FR" sz="2000" dirty="0"/>
              <a:t> the </a:t>
            </a:r>
            <a:r>
              <a:rPr lang="fr-FR" sz="2000" dirty="0" err="1"/>
              <a:t>ability</a:t>
            </a:r>
            <a:r>
              <a:rPr lang="fr-FR" sz="2000" dirty="0"/>
              <a:t> to </a:t>
            </a:r>
            <a:r>
              <a:rPr lang="fr-FR" sz="2000" dirty="0" err="1"/>
              <a:t>understand</a:t>
            </a:r>
            <a:r>
              <a:rPr lang="fr-FR" sz="2000" dirty="0"/>
              <a:t> </a:t>
            </a:r>
            <a:r>
              <a:rPr lang="fr-FR" sz="2000" dirty="0" err="1"/>
              <a:t>visual</a:t>
            </a:r>
            <a:r>
              <a:rPr lang="fr-FR" sz="2000" dirty="0"/>
              <a:t> data.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8532D97-6ECC-D145-AC1B-1626536A836E}"/>
              </a:ext>
            </a:extLst>
          </p:cNvPr>
          <p:cNvSpPr txBox="1">
            <a:spLocks/>
          </p:cNvSpPr>
          <p:nvPr/>
        </p:nvSpPr>
        <p:spPr>
          <a:xfrm>
            <a:off x="6770056" y="5042197"/>
            <a:ext cx="4497014" cy="1235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Question: </a:t>
            </a: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the </a:t>
            </a:r>
            <a:r>
              <a:rPr lang="fr-FR" sz="2000" dirty="0" err="1"/>
              <a:t>largest</a:t>
            </a:r>
            <a:r>
              <a:rPr lang="fr-FR" sz="2000" dirty="0"/>
              <a:t> </a:t>
            </a:r>
            <a:r>
              <a:rPr lang="fr-FR" sz="2000" dirty="0" err="1"/>
              <a:t>object</a:t>
            </a:r>
            <a:r>
              <a:rPr lang="fr-FR" sz="2000" dirty="0"/>
              <a:t> at the right of the man?</a:t>
            </a:r>
          </a:p>
          <a:p>
            <a:pPr marL="0" indent="0">
              <a:buNone/>
            </a:pPr>
            <a:r>
              <a:rPr lang="fr-FR" sz="2000" b="1" dirty="0" err="1"/>
              <a:t>Answer</a:t>
            </a:r>
            <a:r>
              <a:rPr lang="fr-FR" sz="2000" b="1" dirty="0"/>
              <a:t>: </a:t>
            </a:r>
            <a:r>
              <a:rPr lang="fr-FR" sz="2000" dirty="0" err="1"/>
              <a:t>wheelbarrow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AB578A-3F55-F840-8F42-6B7424CF6955}"/>
              </a:ext>
            </a:extLst>
          </p:cNvPr>
          <p:cNvSpPr/>
          <p:nvPr/>
        </p:nvSpPr>
        <p:spPr>
          <a:xfrm>
            <a:off x="126459" y="643941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/>
              <a:t>Source of the </a:t>
            </a:r>
            <a:r>
              <a:rPr lang="fr-FR" sz="1600" dirty="0" err="1"/>
              <a:t>examples</a:t>
            </a:r>
            <a:r>
              <a:rPr lang="fr-FR" sz="1600" dirty="0"/>
              <a:t>: </a:t>
            </a:r>
            <a:r>
              <a:rPr lang="fr-FR" sz="1600" dirty="0" err="1"/>
              <a:t>iVQA</a:t>
            </a:r>
            <a:r>
              <a:rPr lang="fr-FR" sz="1600" dirty="0"/>
              <a:t> </a:t>
            </a:r>
            <a:r>
              <a:rPr lang="fr-FR" sz="1600" dirty="0" err="1"/>
              <a:t>dataset</a:t>
            </a:r>
            <a:r>
              <a:rPr lang="fr-FR" sz="1600" dirty="0"/>
              <a:t>, </a:t>
            </a:r>
            <a:r>
              <a:rPr lang="fr-FR" sz="1600" dirty="0" err="1"/>
              <a:t>see</a:t>
            </a:r>
            <a:r>
              <a:rPr lang="fr-FR" sz="1600" dirty="0"/>
              <a:t> Slide 10 </a:t>
            </a:r>
          </a:p>
        </p:txBody>
      </p:sp>
      <p:pic>
        <p:nvPicPr>
          <p:cNvPr id="4" name="wheelbarrow.mp4" descr="wheelbarrow.mp4">
            <a:hlinkClick r:id="" action="ppaction://media"/>
            <a:extLst>
              <a:ext uri="{FF2B5EF4-FFF2-40B4-BE49-F238E27FC236}">
                <a16:creationId xmlns:a16="http://schemas.microsoft.com/office/drawing/2014/main" id="{6EDF205F-540D-6747-85BB-19BBB9AD5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0056" y="2430203"/>
            <a:ext cx="4479998" cy="2520000"/>
          </a:xfrm>
          <a:prstGeom prst="rect">
            <a:avLst/>
          </a:prstGeom>
        </p:spPr>
      </p:pic>
      <p:pic>
        <p:nvPicPr>
          <p:cNvPr id="5" name="watermelon.mp4" descr="watermelon.mp4">
            <a:hlinkClick r:id="" action="ppaction://media"/>
            <a:extLst>
              <a:ext uri="{FF2B5EF4-FFF2-40B4-BE49-F238E27FC236}">
                <a16:creationId xmlns:a16="http://schemas.microsoft.com/office/drawing/2014/main" id="{D7BB0CDE-4404-4846-BD90-BD5FBBF8B51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7772" y="2431358"/>
            <a:ext cx="447337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5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0">
        <p:fade/>
      </p:transition>
    </mc:Choice>
    <mc:Fallback xmlns="">
      <p:transition spd="med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2" repeatCount="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AC6254-08C9-8647-AA0D-FB2DBACD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Ablation: </a:t>
            </a:r>
            <a:br>
              <a:rPr lang="fr-FR" dirty="0"/>
            </a:br>
            <a:r>
              <a:rPr lang="fr-FR" dirty="0" err="1"/>
              <a:t>scale</a:t>
            </a:r>
            <a:endParaRPr lang="fr-FR" dirty="0"/>
          </a:p>
        </p:txBody>
      </p:sp>
      <p:graphicFrame>
        <p:nvGraphicFramePr>
          <p:cNvPr id="7" name="Tableau 5">
            <a:extLst>
              <a:ext uri="{FF2B5EF4-FFF2-40B4-BE49-F238E27FC236}">
                <a16:creationId xmlns:a16="http://schemas.microsoft.com/office/drawing/2014/main" id="{DC51A92D-64C0-9F4E-B489-F1E1FFE26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72542"/>
              </p:ext>
            </p:extLst>
          </p:nvPr>
        </p:nvGraphicFramePr>
        <p:xfrm>
          <a:off x="3472346" y="1764092"/>
          <a:ext cx="5247308" cy="2966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7282">
                  <a:extLst>
                    <a:ext uri="{9D8B030D-6E8A-4147-A177-3AD203B41FA5}">
                      <a16:colId xmlns:a16="http://schemas.microsoft.com/office/drawing/2014/main" val="785073629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5395508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36633004"/>
                    </a:ext>
                  </a:extLst>
                </a:gridCol>
                <a:gridCol w="752475">
                  <a:extLst>
                    <a:ext uri="{9D8B030D-6E8A-4147-A177-3AD203B41FA5}">
                      <a16:colId xmlns:a16="http://schemas.microsoft.com/office/drawing/2014/main" val="2749801392"/>
                    </a:ext>
                  </a:extLst>
                </a:gridCol>
                <a:gridCol w="1295401">
                  <a:extLst>
                    <a:ext uri="{9D8B030D-6E8A-4147-A177-3AD203B41FA5}">
                      <a16:colId xmlns:a16="http://schemas.microsoft.com/office/drawing/2014/main" val="199661701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fr-FR" dirty="0" err="1"/>
                        <a:t>Pretraining</a:t>
                      </a:r>
                      <a:r>
                        <a:rPr lang="fr-FR" dirty="0"/>
                        <a:t> data size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Zero-Shot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Finetuning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916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iVQA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MSVD-QA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iVQA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MSVD-QA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2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0%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 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23.0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21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1%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4.5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3.6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24.2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77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10%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9.1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6.2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29.2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71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20%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6.8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31.3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68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50%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11.3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7.3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32.8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45.5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957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100%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12.2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7.5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35.4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21719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085EF0B-E43A-8440-806B-7C9FEA0BDC20}"/>
              </a:ext>
            </a:extLst>
          </p:cNvPr>
          <p:cNvSpPr/>
          <p:nvPr/>
        </p:nvSpPr>
        <p:spPr>
          <a:xfrm>
            <a:off x="5070312" y="4957581"/>
            <a:ext cx="20513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=&gt; </a:t>
            </a:r>
            <a:r>
              <a:rPr lang="fr-FR" sz="2000" dirty="0" err="1"/>
              <a:t>Scale</a:t>
            </a:r>
            <a:r>
              <a:rPr lang="fr-FR" sz="2000" dirty="0"/>
              <a:t> </a:t>
            </a:r>
            <a:r>
              <a:rPr lang="fr-FR" sz="2000" dirty="0" err="1"/>
              <a:t>matters</a:t>
            </a:r>
            <a:r>
              <a:rPr lang="fr-F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421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8C6366-C58F-644B-903C-0D0B7B81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FB84B3-DFB6-174C-97B2-B1D394D0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automatically</a:t>
            </a:r>
            <a:r>
              <a:rPr lang="fr-FR" sz="2000" dirty="0"/>
              <a:t> </a:t>
            </a:r>
            <a:r>
              <a:rPr lang="fr-FR" sz="2000" dirty="0" err="1"/>
              <a:t>generate</a:t>
            </a:r>
            <a:r>
              <a:rPr lang="fr-FR" sz="2000" dirty="0"/>
              <a:t> a large-</a:t>
            </a:r>
            <a:r>
              <a:rPr lang="fr-FR" sz="2000" dirty="0" err="1"/>
              <a:t>scale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dataset</a:t>
            </a:r>
            <a:r>
              <a:rPr lang="fr-FR" sz="2000" dirty="0"/>
              <a:t>, HowToVQA69M, </a:t>
            </a:r>
            <a:r>
              <a:rPr lang="fr-FR" sz="2000" dirty="0" err="1"/>
              <a:t>using</a:t>
            </a:r>
            <a:r>
              <a:rPr lang="fr-FR" sz="2000" dirty="0"/>
              <a:t> </a:t>
            </a:r>
            <a:r>
              <a:rPr lang="fr-FR" sz="2000" dirty="0" err="1"/>
              <a:t>text-only</a:t>
            </a:r>
            <a:r>
              <a:rPr lang="fr-FR" sz="2000" dirty="0"/>
              <a:t> supervision and </a:t>
            </a:r>
            <a:r>
              <a:rPr lang="fr-FR" sz="2000" dirty="0" err="1"/>
              <a:t>videos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readily-available</a:t>
            </a:r>
            <a:r>
              <a:rPr lang="fr-FR" sz="2000" dirty="0"/>
              <a:t> narration.</a:t>
            </a:r>
          </a:p>
          <a:p>
            <a:r>
              <a:rPr lang="fr-FR" sz="2000" dirty="0" err="1"/>
              <a:t>We</a:t>
            </a:r>
            <a:r>
              <a:rPr lang="fr-FR" sz="2000" dirty="0"/>
              <a:t> </a:t>
            </a:r>
            <a:r>
              <a:rPr lang="fr-FR" sz="2000" dirty="0" err="1"/>
              <a:t>manually</a:t>
            </a:r>
            <a:r>
              <a:rPr lang="fr-FR" sz="2000" dirty="0"/>
              <a:t> </a:t>
            </a:r>
            <a:r>
              <a:rPr lang="fr-FR" sz="2000" dirty="0" err="1"/>
              <a:t>collect</a:t>
            </a:r>
            <a:r>
              <a:rPr lang="fr-FR" sz="2000" dirty="0"/>
              <a:t> </a:t>
            </a:r>
            <a:r>
              <a:rPr lang="fr-FR" sz="2000" dirty="0" err="1"/>
              <a:t>iVQA</a:t>
            </a:r>
            <a:r>
              <a:rPr lang="fr-FR" sz="2000" dirty="0"/>
              <a:t>, a new </a:t>
            </a:r>
            <a:r>
              <a:rPr lang="fr-FR" sz="2000" dirty="0" err="1"/>
              <a:t>VideoQA</a:t>
            </a:r>
            <a:r>
              <a:rPr lang="fr-FR" sz="2000" dirty="0"/>
              <a:t> benchmark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redundant</a:t>
            </a:r>
            <a:r>
              <a:rPr lang="fr-FR" sz="2000" dirty="0"/>
              <a:t> annotations and </a:t>
            </a:r>
            <a:r>
              <a:rPr lang="fr-FR" sz="2000" dirty="0" err="1"/>
              <a:t>reduced</a:t>
            </a:r>
            <a:r>
              <a:rPr lang="fr-FR" sz="2000" dirty="0"/>
              <a:t> </a:t>
            </a:r>
            <a:r>
              <a:rPr lang="fr-FR" sz="2000" dirty="0" err="1"/>
              <a:t>language</a:t>
            </a:r>
            <a:r>
              <a:rPr lang="fr-FR" sz="2000" dirty="0"/>
              <a:t> </a:t>
            </a:r>
            <a:r>
              <a:rPr lang="fr-FR" sz="2000" dirty="0" err="1"/>
              <a:t>bias</a:t>
            </a:r>
            <a:r>
              <a:rPr lang="fr-FR" sz="2000" dirty="0"/>
              <a:t>.</a:t>
            </a:r>
          </a:p>
          <a:p>
            <a:r>
              <a:rPr lang="fr-FR" sz="2000" dirty="0" err="1"/>
              <a:t>We</a:t>
            </a:r>
            <a:r>
              <a:rPr lang="fr-FR" sz="2000" dirty="0"/>
              <a:t> show </a:t>
            </a:r>
            <a:r>
              <a:rPr lang="fr-FR" sz="2000" dirty="0" err="1"/>
              <a:t>that</a:t>
            </a:r>
            <a:r>
              <a:rPr lang="fr-FR" sz="2000" dirty="0"/>
              <a:t> </a:t>
            </a:r>
            <a:r>
              <a:rPr lang="fr-FR" sz="2000" dirty="0" err="1"/>
              <a:t>our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model </a:t>
            </a:r>
            <a:r>
              <a:rPr lang="fr-FR" sz="2000" dirty="0" err="1"/>
              <a:t>highly</a:t>
            </a:r>
            <a:r>
              <a:rPr lang="fr-FR" sz="2000" dirty="0"/>
              <a:t> </a:t>
            </a:r>
            <a:r>
              <a:rPr lang="fr-FR" sz="2000" dirty="0" err="1"/>
              <a:t>benefits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training on HowToVQA69M in a new </a:t>
            </a:r>
            <a:r>
              <a:rPr lang="fr-FR" sz="2000" dirty="0" err="1"/>
              <a:t>zero-shot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setting. </a:t>
            </a:r>
            <a:r>
              <a:rPr lang="fr-FR" sz="2000" dirty="0" err="1"/>
              <a:t>After</a:t>
            </a:r>
            <a:r>
              <a:rPr lang="fr-FR" sz="2000" dirty="0"/>
              <a:t> </a:t>
            </a:r>
            <a:r>
              <a:rPr lang="fr-FR" sz="2000" dirty="0" err="1"/>
              <a:t>finetuning</a:t>
            </a:r>
            <a:r>
              <a:rPr lang="fr-FR" sz="2000" dirty="0"/>
              <a:t>, </a:t>
            </a:r>
            <a:r>
              <a:rPr lang="fr-FR" sz="2000" dirty="0" err="1"/>
              <a:t>our</a:t>
            </a:r>
            <a:r>
              <a:rPr lang="fr-FR" sz="2000" dirty="0"/>
              <a:t> model </a:t>
            </a:r>
            <a:r>
              <a:rPr lang="fr-FR" sz="2000" dirty="0" err="1"/>
              <a:t>improves</a:t>
            </a:r>
            <a:r>
              <a:rPr lang="fr-FR" sz="2000" dirty="0"/>
              <a:t> the state-of-the-art on 4 </a:t>
            </a: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datasets</a:t>
            </a:r>
            <a:r>
              <a:rPr lang="fr-F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023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000">
        <p:fade/>
      </p:transition>
    </mc:Choice>
    <mc:Fallback xmlns="">
      <p:transition spd="med" advTm="5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0EEBE1-9268-4B03-B1BC-14573F68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Challenges in </a:t>
            </a:r>
            <a:r>
              <a:rPr lang="fr-FR" dirty="0" err="1"/>
              <a:t>VideoQA</a:t>
            </a:r>
            <a:endParaRPr lang="en-US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D6F5AC6-5EC4-5D41-8939-426BEA996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997346"/>
          </a:xfrm>
        </p:spPr>
        <p:txBody>
          <a:bodyPr>
            <a:normAutofit/>
          </a:bodyPr>
          <a:lstStyle/>
          <a:p>
            <a:r>
              <a:rPr lang="fr-FR" sz="2000" dirty="0"/>
              <a:t>Large </a:t>
            </a:r>
            <a:r>
              <a:rPr lang="fr-FR" sz="2000" dirty="0" err="1"/>
              <a:t>diversity</a:t>
            </a:r>
            <a:r>
              <a:rPr lang="fr-FR" sz="2000" dirty="0"/>
              <a:t> of questions and </a:t>
            </a:r>
            <a:r>
              <a:rPr lang="fr-FR" sz="2000" dirty="0" err="1"/>
              <a:t>videos</a:t>
            </a:r>
            <a:endParaRPr lang="fr-FR" sz="2000" dirty="0"/>
          </a:p>
          <a:p>
            <a:r>
              <a:rPr lang="fr-FR" sz="2000" dirty="0" err="1"/>
              <a:t>Manual</a:t>
            </a:r>
            <a:r>
              <a:rPr lang="fr-FR" sz="2000" dirty="0"/>
              <a:t> annotation for </a:t>
            </a: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expensive</a:t>
            </a:r>
            <a:r>
              <a:rPr lang="fr-FR" sz="2000" dirty="0"/>
              <a:t> </a:t>
            </a:r>
          </a:p>
          <a:p>
            <a:r>
              <a:rPr lang="fr-FR" sz="2000" b="1" dirty="0" err="1"/>
              <a:t>Problematic</a:t>
            </a:r>
            <a:r>
              <a:rPr lang="fr-FR" sz="2000" b="1" dirty="0"/>
              <a:t>: </a:t>
            </a:r>
            <a:r>
              <a:rPr lang="fr-FR" sz="2000" dirty="0"/>
              <a:t>How to </a:t>
            </a:r>
            <a:r>
              <a:rPr lang="fr-FR" sz="2000" dirty="0" err="1"/>
              <a:t>tackle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the least </a:t>
            </a:r>
            <a:r>
              <a:rPr lang="fr-FR" sz="2000" dirty="0" err="1"/>
              <a:t>amount</a:t>
            </a:r>
            <a:r>
              <a:rPr lang="fr-FR" sz="2000" dirty="0"/>
              <a:t> of </a:t>
            </a:r>
            <a:r>
              <a:rPr lang="fr-FR" sz="2000" dirty="0" err="1"/>
              <a:t>manual</a:t>
            </a:r>
            <a:r>
              <a:rPr lang="fr-FR" sz="2000" dirty="0"/>
              <a:t> supervision possible?</a:t>
            </a:r>
          </a:p>
          <a:p>
            <a:endParaRPr lang="fr-FR" sz="2000" dirty="0"/>
          </a:p>
        </p:txBody>
      </p:sp>
      <p:sp>
        <p:nvSpPr>
          <p:cNvPr id="3" name="Cylindre 2">
            <a:extLst>
              <a:ext uri="{FF2B5EF4-FFF2-40B4-BE49-F238E27FC236}">
                <a16:creationId xmlns:a16="http://schemas.microsoft.com/office/drawing/2014/main" id="{BFD192D3-72AD-454B-87CE-EFE5419B004D}"/>
              </a:ext>
            </a:extLst>
          </p:cNvPr>
          <p:cNvSpPr/>
          <p:nvPr/>
        </p:nvSpPr>
        <p:spPr>
          <a:xfrm>
            <a:off x="7344382" y="3605481"/>
            <a:ext cx="1258111" cy="1994171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VideoQA</a:t>
            </a:r>
            <a:endParaRPr lang="fr-F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</a:t>
            </a:r>
          </a:p>
        </p:txBody>
      </p:sp>
      <p:sp>
        <p:nvSpPr>
          <p:cNvPr id="4" name="Flèche vers la droite 3">
            <a:extLst>
              <a:ext uri="{FF2B5EF4-FFF2-40B4-BE49-F238E27FC236}">
                <a16:creationId xmlns:a16="http://schemas.microsoft.com/office/drawing/2014/main" id="{F06BD9F2-1968-EE4D-915C-A5AAEFBA2D63}"/>
              </a:ext>
            </a:extLst>
          </p:cNvPr>
          <p:cNvSpPr/>
          <p:nvPr/>
        </p:nvSpPr>
        <p:spPr>
          <a:xfrm>
            <a:off x="5972782" y="4432332"/>
            <a:ext cx="1125166" cy="3404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15204F-6C2C-4A41-8099-D452462B64AE}"/>
              </a:ext>
            </a:extLst>
          </p:cNvPr>
          <p:cNvSpPr/>
          <p:nvPr/>
        </p:nvSpPr>
        <p:spPr>
          <a:xfrm>
            <a:off x="3190672" y="4140901"/>
            <a:ext cx="27060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Manually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annotated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question, </a:t>
            </a:r>
            <a:r>
              <a:rPr lang="fr-F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triplets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D4E2C9-0505-B247-BFD1-190958427073}"/>
              </a:ext>
            </a:extLst>
          </p:cNvPr>
          <p:cNvSpPr/>
          <p:nvPr/>
        </p:nvSpPr>
        <p:spPr>
          <a:xfrm>
            <a:off x="5839836" y="4140901"/>
            <a:ext cx="12581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</a:p>
        </p:txBody>
      </p:sp>
      <p:sp>
        <p:nvSpPr>
          <p:cNvPr id="7" name="Parenthèse ouvrante 6">
            <a:extLst>
              <a:ext uri="{FF2B5EF4-FFF2-40B4-BE49-F238E27FC236}">
                <a16:creationId xmlns:a16="http://schemas.microsoft.com/office/drawing/2014/main" id="{7327B23A-76E3-0E4C-937D-987E5EDD8750}"/>
              </a:ext>
            </a:extLst>
          </p:cNvPr>
          <p:cNvSpPr/>
          <p:nvPr/>
        </p:nvSpPr>
        <p:spPr>
          <a:xfrm rot="16200000">
            <a:off x="4503520" y="3966270"/>
            <a:ext cx="137838" cy="2333760"/>
          </a:xfrm>
          <a:prstGeom prst="leftBracket">
            <a:avLst/>
          </a:prstGeom>
          <a:noFill/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A0A6CC-7EE8-F344-A133-A93359E215CC}"/>
              </a:ext>
            </a:extLst>
          </p:cNvPr>
          <p:cNvSpPr/>
          <p:nvPr/>
        </p:nvSpPr>
        <p:spPr>
          <a:xfrm>
            <a:off x="3190672" y="5240653"/>
            <a:ext cx="2706047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Expensive</a:t>
            </a:r>
            <a:endParaRPr lang="fr-FR" sz="20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16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0">
        <p:fade/>
      </p:transition>
    </mc:Choice>
    <mc:Fallback xmlns="">
      <p:transition spd="med" advTm="4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0E00A-F133-BF43-AF2C-FCFD7321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Just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idea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7840C7-B566-AC45-B6E7-E5EA3D14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/>
              <a:t>Automatically</a:t>
            </a:r>
            <a:r>
              <a:rPr lang="fr-FR" sz="2000" dirty="0"/>
              <a:t> </a:t>
            </a:r>
            <a:r>
              <a:rPr lang="fr-FR" sz="2000" dirty="0" err="1"/>
              <a:t>generate</a:t>
            </a:r>
            <a:r>
              <a:rPr lang="fr-FR" sz="2000" dirty="0"/>
              <a:t> </a:t>
            </a:r>
            <a:r>
              <a:rPr lang="fr-FR" sz="2000" dirty="0" err="1"/>
              <a:t>VideoQA</a:t>
            </a:r>
            <a:r>
              <a:rPr lang="fr-FR" sz="2000" dirty="0"/>
              <a:t> training data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narrated</a:t>
            </a:r>
            <a:r>
              <a:rPr lang="fr-FR" sz="2000" dirty="0"/>
              <a:t> </a:t>
            </a:r>
            <a:r>
              <a:rPr lang="fr-FR" sz="2000" dirty="0" err="1"/>
              <a:t>videos</a:t>
            </a:r>
            <a:r>
              <a:rPr lang="fr-FR" sz="2000" dirty="0"/>
              <a:t>.</a:t>
            </a:r>
          </a:p>
          <a:p>
            <a:r>
              <a:rPr lang="fr-FR" sz="2000" dirty="0" err="1"/>
              <a:t>Rely</a:t>
            </a:r>
            <a:r>
              <a:rPr lang="fr-FR" sz="2000" dirty="0"/>
              <a:t> on </a:t>
            </a:r>
            <a:r>
              <a:rPr lang="fr-FR" sz="2000" dirty="0" err="1"/>
              <a:t>text-only</a:t>
            </a:r>
            <a:r>
              <a:rPr lang="fr-FR" sz="2000" dirty="0"/>
              <a:t> annotations and cross-modal supervision.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149A4-8C29-574C-859A-0AB5A25F3089}"/>
              </a:ext>
            </a:extLst>
          </p:cNvPr>
          <p:cNvSpPr/>
          <p:nvPr/>
        </p:nvSpPr>
        <p:spPr>
          <a:xfrm>
            <a:off x="4140830" y="4834572"/>
            <a:ext cx="3834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Speech: </a:t>
            </a:r>
            <a:r>
              <a:rPr lang="fr-FR" dirty="0"/>
              <a:t>The </a:t>
            </a:r>
            <a:r>
              <a:rPr lang="fr-FR" dirty="0" err="1"/>
              <a:t>sound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amazing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piano.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855C45-4873-1E4A-8D93-6AD19C293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840" y="2674572"/>
            <a:ext cx="3834320" cy="2160000"/>
          </a:xfrm>
          <a:prstGeom prst="rect">
            <a:avLst/>
          </a:prstGeom>
        </p:spPr>
      </p:pic>
      <p:sp>
        <p:nvSpPr>
          <p:cNvPr id="4" name="Flèche vers la droite 3">
            <a:extLst>
              <a:ext uri="{FF2B5EF4-FFF2-40B4-BE49-F238E27FC236}">
                <a16:creationId xmlns:a16="http://schemas.microsoft.com/office/drawing/2014/main" id="{76840A60-DF6B-CF4F-BE62-57CD805379BB}"/>
              </a:ext>
            </a:extLst>
          </p:cNvPr>
          <p:cNvSpPr/>
          <p:nvPr/>
        </p:nvSpPr>
        <p:spPr>
          <a:xfrm>
            <a:off x="4416215" y="5787232"/>
            <a:ext cx="355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5F0FE0-2D45-9F49-BE4E-3946EC464860}"/>
              </a:ext>
            </a:extLst>
          </p:cNvPr>
          <p:cNvSpPr/>
          <p:nvPr/>
        </p:nvSpPr>
        <p:spPr>
          <a:xfrm>
            <a:off x="4771815" y="5463163"/>
            <a:ext cx="3203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Generated</a:t>
            </a:r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question: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instrument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sound</a:t>
            </a:r>
            <a:r>
              <a:rPr lang="fr-FR" dirty="0"/>
              <a:t> of?</a:t>
            </a:r>
          </a:p>
          <a:p>
            <a:r>
              <a:rPr lang="fr-F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Generated</a:t>
            </a:r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fr-FR" b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answer</a:t>
            </a:r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</a:rPr>
              <a:t> piano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2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B508A1-6EE5-48E2-99B7-DCB2A817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Weak</a:t>
            </a:r>
            <a:r>
              <a:rPr lang="fr-FR" dirty="0"/>
              <a:t> supervision 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narrated</a:t>
            </a:r>
            <a:r>
              <a:rPr lang="fr-FR" dirty="0"/>
              <a:t> </a:t>
            </a:r>
            <a:r>
              <a:rPr lang="fr-FR" dirty="0" err="1"/>
              <a:t>videos</a:t>
            </a:r>
            <a:r>
              <a:rPr lang="fr-FR" dirty="0"/>
              <a:t> 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30D97C-1BBE-41E1-8483-18B87E97F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/>
              <a:t>Narrated</a:t>
            </a:r>
            <a:r>
              <a:rPr lang="fr-FR" sz="2000" dirty="0"/>
              <a:t> </a:t>
            </a:r>
            <a:r>
              <a:rPr lang="fr-FR" sz="2000" dirty="0" err="1"/>
              <a:t>videos</a:t>
            </a:r>
            <a:r>
              <a:rPr lang="fr-FR" sz="2000" dirty="0"/>
              <a:t> are </a:t>
            </a:r>
            <a:r>
              <a:rPr lang="fr-FR" sz="2000" dirty="0" err="1"/>
              <a:t>easy</a:t>
            </a:r>
            <a:r>
              <a:rPr lang="fr-FR" sz="2000" dirty="0"/>
              <a:t> to </a:t>
            </a:r>
            <a:r>
              <a:rPr lang="fr-FR" sz="2000" dirty="0" err="1"/>
              <a:t>obtain</a:t>
            </a:r>
            <a:r>
              <a:rPr lang="fr-FR" sz="2000" dirty="0"/>
              <a:t> at </a:t>
            </a:r>
            <a:r>
              <a:rPr lang="fr-FR" sz="2000" dirty="0" err="1"/>
              <a:t>scale</a:t>
            </a:r>
            <a:r>
              <a:rPr lang="fr-FR" sz="2000" dirty="0"/>
              <a:t>.</a:t>
            </a:r>
          </a:p>
          <a:p>
            <a:r>
              <a:rPr lang="fr-FR" sz="2000" b="1" dirty="0" err="1"/>
              <a:t>Assumption</a:t>
            </a:r>
            <a:r>
              <a:rPr lang="fr-FR" sz="2000" b="1" dirty="0"/>
              <a:t>: </a:t>
            </a:r>
            <a:r>
              <a:rPr lang="fr-FR" sz="2000" dirty="0" err="1"/>
              <a:t>weak</a:t>
            </a:r>
            <a:r>
              <a:rPr lang="fr-FR" sz="2000" dirty="0"/>
              <a:t> </a:t>
            </a:r>
            <a:r>
              <a:rPr lang="fr-FR" sz="2000" dirty="0" err="1"/>
              <a:t>correlation</a:t>
            </a:r>
            <a:r>
              <a:rPr lang="fr-FR" sz="2000" dirty="0"/>
              <a:t> </a:t>
            </a:r>
            <a:r>
              <a:rPr lang="fr-FR" sz="2000" dirty="0" err="1"/>
              <a:t>between</a:t>
            </a:r>
            <a:r>
              <a:rPr lang="fr-FR" sz="2000" dirty="0"/>
              <a:t> the </a:t>
            </a:r>
            <a:r>
              <a:rPr lang="fr-FR" sz="2000" dirty="0" err="1"/>
              <a:t>visual</a:t>
            </a:r>
            <a:r>
              <a:rPr lang="fr-FR" sz="2000" dirty="0"/>
              <a:t> content and the speech [</a:t>
            </a:r>
            <a:r>
              <a:rPr lang="fr-FR" sz="2000" dirty="0" err="1"/>
              <a:t>Miech</a:t>
            </a:r>
            <a:r>
              <a:rPr lang="fr-FR" sz="2000" dirty="0"/>
              <a:t> 2019]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F3FAAA-FAFE-402C-BF99-B81B1AFC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93" y="2640962"/>
            <a:ext cx="9321869" cy="36709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654DF4-8F55-3340-B95F-8A6E15434B09}"/>
              </a:ext>
            </a:extLst>
          </p:cNvPr>
          <p:cNvSpPr/>
          <p:nvPr/>
        </p:nvSpPr>
        <p:spPr>
          <a:xfrm>
            <a:off x="0" y="6439411"/>
            <a:ext cx="11684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</a:t>
            </a:r>
            <a:r>
              <a:rPr lang="fr-FR" sz="1600" dirty="0" err="1"/>
              <a:t>Miech</a:t>
            </a:r>
            <a:r>
              <a:rPr lang="fr-FR" sz="1600" dirty="0"/>
              <a:t> 2019] HowTo100M: Learning a </a:t>
            </a:r>
            <a:r>
              <a:rPr lang="fr-FR" sz="1600" dirty="0" err="1"/>
              <a:t>Text-Video</a:t>
            </a:r>
            <a:r>
              <a:rPr lang="fr-FR" sz="1600" dirty="0"/>
              <a:t> </a:t>
            </a:r>
            <a:r>
              <a:rPr lang="fr-FR" sz="1600" dirty="0" err="1"/>
              <a:t>Embedding</a:t>
            </a:r>
            <a:r>
              <a:rPr lang="fr-FR" sz="1600" dirty="0"/>
              <a:t> by </a:t>
            </a:r>
            <a:r>
              <a:rPr lang="fr-FR" sz="1600" dirty="0" err="1"/>
              <a:t>Watching</a:t>
            </a:r>
            <a:r>
              <a:rPr lang="fr-FR" sz="1600" dirty="0"/>
              <a:t> </a:t>
            </a:r>
            <a:r>
              <a:rPr lang="fr-FR" sz="1600" dirty="0" err="1"/>
              <a:t>Hundred</a:t>
            </a:r>
            <a:r>
              <a:rPr lang="fr-FR" sz="1600" dirty="0"/>
              <a:t> Million </a:t>
            </a:r>
            <a:r>
              <a:rPr lang="fr-FR" sz="1600" dirty="0" err="1"/>
              <a:t>Narrated</a:t>
            </a:r>
            <a:r>
              <a:rPr lang="fr-FR" sz="1600" dirty="0"/>
              <a:t> </a:t>
            </a:r>
            <a:r>
              <a:rPr lang="fr-FR" sz="1600" dirty="0" err="1"/>
              <a:t>Video</a:t>
            </a:r>
            <a:r>
              <a:rPr lang="fr-FR" sz="1600" dirty="0"/>
              <a:t> Clips, </a:t>
            </a:r>
            <a:r>
              <a:rPr lang="fr-FR" sz="1600" dirty="0" err="1"/>
              <a:t>Miech</a:t>
            </a:r>
            <a:r>
              <a:rPr lang="fr-FR" sz="1600" dirty="0"/>
              <a:t> et al, ICCV 2019.</a:t>
            </a:r>
          </a:p>
          <a:p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785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23EEB-A363-D143-8150-EA2D0721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Text-only</a:t>
            </a:r>
            <a:r>
              <a:rPr lang="fr-FR" dirty="0"/>
              <a:t> supervision</a:t>
            </a:r>
          </a:p>
        </p:txBody>
      </p:sp>
      <p:grpSp>
        <p:nvGrpSpPr>
          <p:cNvPr id="5" name="Group 44">
            <a:extLst>
              <a:ext uri="{FF2B5EF4-FFF2-40B4-BE49-F238E27FC236}">
                <a16:creationId xmlns:a16="http://schemas.microsoft.com/office/drawing/2014/main" id="{A1BD1AF9-D02E-D744-AB44-8027381E3E64}"/>
              </a:ext>
            </a:extLst>
          </p:cNvPr>
          <p:cNvGrpSpPr/>
          <p:nvPr/>
        </p:nvGrpSpPr>
        <p:grpSpPr>
          <a:xfrm>
            <a:off x="3778390" y="2932353"/>
            <a:ext cx="2841172" cy="2927496"/>
            <a:chOff x="192623" y="651606"/>
            <a:chExt cx="2468938" cy="2434184"/>
          </a:xfrm>
        </p:grpSpPr>
        <p:grpSp>
          <p:nvGrpSpPr>
            <p:cNvPr id="6" name="Group 45">
              <a:extLst>
                <a:ext uri="{FF2B5EF4-FFF2-40B4-BE49-F238E27FC236}">
                  <a16:creationId xmlns:a16="http://schemas.microsoft.com/office/drawing/2014/main" id="{0A0AD47E-713D-3F4F-854C-2C8161C893BB}"/>
                </a:ext>
              </a:extLst>
            </p:cNvPr>
            <p:cNvGrpSpPr/>
            <p:nvPr/>
          </p:nvGrpSpPr>
          <p:grpSpPr>
            <a:xfrm>
              <a:off x="323203" y="651606"/>
              <a:ext cx="2338358" cy="2305121"/>
              <a:chOff x="353847" y="443211"/>
              <a:chExt cx="2414744" cy="2380423"/>
            </a:xfrm>
          </p:grpSpPr>
          <p:grpSp>
            <p:nvGrpSpPr>
              <p:cNvPr id="14" name="Group 53">
                <a:extLst>
                  <a:ext uri="{FF2B5EF4-FFF2-40B4-BE49-F238E27FC236}">
                    <a16:creationId xmlns:a16="http://schemas.microsoft.com/office/drawing/2014/main" id="{CEB19274-C279-794A-B9E8-52C73534864B}"/>
                  </a:ext>
                </a:extLst>
              </p:cNvPr>
              <p:cNvGrpSpPr/>
              <p:nvPr/>
            </p:nvGrpSpPr>
            <p:grpSpPr>
              <a:xfrm>
                <a:off x="423147" y="443211"/>
                <a:ext cx="2345444" cy="2321664"/>
                <a:chOff x="145829" y="417746"/>
                <a:chExt cx="2469185" cy="2444151"/>
              </a:xfrm>
            </p:grpSpPr>
            <p:pic>
              <p:nvPicPr>
                <p:cNvPr id="16" name="Picture 56">
                  <a:extLst>
                    <a:ext uri="{FF2B5EF4-FFF2-40B4-BE49-F238E27FC236}">
                      <a16:creationId xmlns:a16="http://schemas.microsoft.com/office/drawing/2014/main" id="{73BD2A2C-D1B7-DB42-BE6D-8F5D3ABB75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77141" y="417746"/>
                  <a:ext cx="2237873" cy="2170615"/>
                </a:xfrm>
                <a:prstGeom prst="rect">
                  <a:avLst/>
                </a:prstGeom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01E83F6-ED35-6F45-83EF-77E4799E9D92}"/>
                    </a:ext>
                  </a:extLst>
                </p:cNvPr>
                <p:cNvSpPr/>
                <p:nvPr/>
              </p:nvSpPr>
              <p:spPr>
                <a:xfrm>
                  <a:off x="145829" y="419780"/>
                  <a:ext cx="2447693" cy="24421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Ç</a:t>
                  </a:r>
                  <a:r>
                    <a:rPr lang="en-US" dirty="0"/>
                    <a:t>√</a:t>
                  </a:r>
                </a:p>
              </p:txBody>
            </p: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AF95E6-C344-BA43-A9FF-88401391D8C0}"/>
                  </a:ext>
                </a:extLst>
              </p:cNvPr>
              <p:cNvSpPr/>
              <p:nvPr/>
            </p:nvSpPr>
            <p:spPr>
              <a:xfrm>
                <a:off x="353847" y="503902"/>
                <a:ext cx="2325030" cy="2319732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46">
              <a:extLst>
                <a:ext uri="{FF2B5EF4-FFF2-40B4-BE49-F238E27FC236}">
                  <a16:creationId xmlns:a16="http://schemas.microsoft.com/office/drawing/2014/main" id="{C5662C1E-FA39-BB4A-9726-019D1C3C3577}"/>
                </a:ext>
              </a:extLst>
            </p:cNvPr>
            <p:cNvGrpSpPr/>
            <p:nvPr/>
          </p:nvGrpSpPr>
          <p:grpSpPr>
            <a:xfrm>
              <a:off x="192623" y="767278"/>
              <a:ext cx="2377052" cy="2318512"/>
              <a:chOff x="440249" y="367573"/>
              <a:chExt cx="2454702" cy="2394250"/>
            </a:xfrm>
          </p:grpSpPr>
          <p:grpSp>
            <p:nvGrpSpPr>
              <p:cNvPr id="8" name="Group 47">
                <a:extLst>
                  <a:ext uri="{FF2B5EF4-FFF2-40B4-BE49-F238E27FC236}">
                    <a16:creationId xmlns:a16="http://schemas.microsoft.com/office/drawing/2014/main" id="{CCA8E5BF-C96E-3041-86A9-5DB3080A1A5A}"/>
                  </a:ext>
                </a:extLst>
              </p:cNvPr>
              <p:cNvGrpSpPr/>
              <p:nvPr/>
            </p:nvGrpSpPr>
            <p:grpSpPr>
              <a:xfrm>
                <a:off x="515948" y="367573"/>
                <a:ext cx="2379003" cy="2319732"/>
                <a:chOff x="243526" y="338117"/>
                <a:chExt cx="2504515" cy="2442117"/>
              </a:xfrm>
            </p:grpSpPr>
            <p:pic>
              <p:nvPicPr>
                <p:cNvPr id="12" name="Picture 51">
                  <a:extLst>
                    <a:ext uri="{FF2B5EF4-FFF2-40B4-BE49-F238E27FC236}">
                      <a16:creationId xmlns:a16="http://schemas.microsoft.com/office/drawing/2014/main" id="{D7BCD8D8-717E-FA4C-B14E-F7E43ED708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0168" y="416468"/>
                  <a:ext cx="2237873" cy="2170615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D2CA725-81F5-F246-911A-F6A64CE206F3}"/>
                    </a:ext>
                  </a:extLst>
                </p:cNvPr>
                <p:cNvSpPr/>
                <p:nvPr/>
              </p:nvSpPr>
              <p:spPr>
                <a:xfrm>
                  <a:off x="243526" y="338117"/>
                  <a:ext cx="2447693" cy="244211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/>
                    <a:t>Ç</a:t>
                  </a:r>
                  <a:r>
                    <a:rPr lang="en-US" dirty="0"/>
                    <a:t>√</a:t>
                  </a:r>
                </a:p>
              </p:txBody>
            </p:sp>
          </p:grpSp>
          <p:grpSp>
            <p:nvGrpSpPr>
              <p:cNvPr id="9" name="Group 48">
                <a:extLst>
                  <a:ext uri="{FF2B5EF4-FFF2-40B4-BE49-F238E27FC236}">
                    <a16:creationId xmlns:a16="http://schemas.microsoft.com/office/drawing/2014/main" id="{6E6F43AE-DAE1-3649-B7C9-F5E22EA01856}"/>
                  </a:ext>
                </a:extLst>
              </p:cNvPr>
              <p:cNvGrpSpPr/>
              <p:nvPr/>
            </p:nvGrpSpPr>
            <p:grpSpPr>
              <a:xfrm>
                <a:off x="440249" y="442091"/>
                <a:ext cx="2325029" cy="2319732"/>
                <a:chOff x="383684" y="906253"/>
                <a:chExt cx="2325029" cy="2319732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41E5EDE-A22C-BA4A-B022-37A24888E0D2}"/>
                    </a:ext>
                  </a:extLst>
                </p:cNvPr>
                <p:cNvSpPr/>
                <p:nvPr/>
              </p:nvSpPr>
              <p:spPr>
                <a:xfrm>
                  <a:off x="383684" y="906253"/>
                  <a:ext cx="2325029" cy="23197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Picture 50">
                  <a:extLst>
                    <a:ext uri="{FF2B5EF4-FFF2-40B4-BE49-F238E27FC236}">
                      <a16:creationId xmlns:a16="http://schemas.microsoft.com/office/drawing/2014/main" id="{BE0D8D02-50E4-4643-9458-DF3AC43A5C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831" t="4222" r="9767" b="4398"/>
                <a:stretch/>
              </p:blipFill>
              <p:spPr>
                <a:xfrm>
                  <a:off x="548200" y="958024"/>
                  <a:ext cx="2035041" cy="218899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73">
            <a:extLst>
              <a:ext uri="{FF2B5EF4-FFF2-40B4-BE49-F238E27FC236}">
                <a16:creationId xmlns:a16="http://schemas.microsoft.com/office/drawing/2014/main" id="{95E1DBE0-6526-5D40-8ABB-BB71DFC3CD33}"/>
              </a:ext>
            </a:extLst>
          </p:cNvPr>
          <p:cNvGrpSpPr/>
          <p:nvPr/>
        </p:nvGrpSpPr>
        <p:grpSpPr>
          <a:xfrm>
            <a:off x="8576719" y="4353832"/>
            <a:ext cx="1576130" cy="1501470"/>
            <a:chOff x="-3680651" y="8920845"/>
            <a:chExt cx="1663934" cy="1619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BB454E-B43A-7E4E-BC86-5E35B921257F}"/>
                </a:ext>
              </a:extLst>
            </p:cNvPr>
            <p:cNvSpPr/>
            <p:nvPr/>
          </p:nvSpPr>
          <p:spPr>
            <a:xfrm>
              <a:off x="-3680651" y="8920845"/>
              <a:ext cx="1663934" cy="1619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Question generator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Transformer</a:t>
              </a:r>
            </a:p>
          </p:txBody>
        </p:sp>
        <p:pic>
          <p:nvPicPr>
            <p:cNvPr id="20" name="Picture 75">
              <a:extLst>
                <a:ext uri="{FF2B5EF4-FFF2-40B4-BE49-F238E27FC236}">
                  <a16:creationId xmlns:a16="http://schemas.microsoft.com/office/drawing/2014/main" id="{2B72F15A-55BD-824E-BC9F-1618CDBC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57319" y="10070211"/>
              <a:ext cx="392073" cy="407449"/>
            </a:xfrm>
            <a:prstGeom prst="rect">
              <a:avLst/>
            </a:prstGeom>
          </p:spPr>
        </p:pic>
      </p:grpSp>
      <p:grpSp>
        <p:nvGrpSpPr>
          <p:cNvPr id="21" name="Group 76">
            <a:extLst>
              <a:ext uri="{FF2B5EF4-FFF2-40B4-BE49-F238E27FC236}">
                <a16:creationId xmlns:a16="http://schemas.microsoft.com/office/drawing/2014/main" id="{5952AF47-A89F-6542-B21E-8A9804DC1F42}"/>
              </a:ext>
            </a:extLst>
          </p:cNvPr>
          <p:cNvGrpSpPr/>
          <p:nvPr/>
        </p:nvGrpSpPr>
        <p:grpSpPr>
          <a:xfrm>
            <a:off x="8576719" y="2722396"/>
            <a:ext cx="1576130" cy="1501469"/>
            <a:chOff x="1160599" y="4661037"/>
            <a:chExt cx="1790567" cy="16076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A08822-0FDF-E346-95EF-5F8BB5B92A15}"/>
                </a:ext>
              </a:extLst>
            </p:cNvPr>
            <p:cNvSpPr/>
            <p:nvPr/>
          </p:nvSpPr>
          <p:spPr>
            <a:xfrm>
              <a:off x="1160599" y="4661037"/>
              <a:ext cx="1790567" cy="160762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Answer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 extractor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Transformer</a:t>
              </a:r>
            </a:p>
          </p:txBody>
        </p:sp>
        <p:pic>
          <p:nvPicPr>
            <p:cNvPr id="23" name="Picture 80">
              <a:extLst>
                <a:ext uri="{FF2B5EF4-FFF2-40B4-BE49-F238E27FC236}">
                  <a16:creationId xmlns:a16="http://schemas.microsoft.com/office/drawing/2014/main" id="{CF6EE180-2A6B-6E4A-AD9A-C9F9AF1D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7606" y="5817938"/>
              <a:ext cx="424016" cy="361199"/>
            </a:xfrm>
            <a:prstGeom prst="rect">
              <a:avLst/>
            </a:prstGeom>
          </p:spPr>
        </p:pic>
      </p:grpSp>
      <p:sp>
        <p:nvSpPr>
          <p:cNvPr id="24" name="Right Arrow 35">
            <a:extLst>
              <a:ext uri="{FF2B5EF4-FFF2-40B4-BE49-F238E27FC236}">
                <a16:creationId xmlns:a16="http://schemas.microsoft.com/office/drawing/2014/main" id="{509ACCB7-A771-1948-9662-80F95D32EFF9}"/>
              </a:ext>
            </a:extLst>
          </p:cNvPr>
          <p:cNvSpPr/>
          <p:nvPr/>
        </p:nvSpPr>
        <p:spPr>
          <a:xfrm>
            <a:off x="6918705" y="2914506"/>
            <a:ext cx="1407772" cy="127452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Training</a:t>
            </a:r>
          </a:p>
        </p:txBody>
      </p:sp>
      <p:sp>
        <p:nvSpPr>
          <p:cNvPr id="25" name="TextBox 84">
            <a:extLst>
              <a:ext uri="{FF2B5EF4-FFF2-40B4-BE49-F238E27FC236}">
                <a16:creationId xmlns:a16="http://schemas.microsoft.com/office/drawing/2014/main" id="{725679B4-2098-E44E-96EE-7A6FC1622333}"/>
              </a:ext>
            </a:extLst>
          </p:cNvPr>
          <p:cNvSpPr txBox="1"/>
          <p:nvPr/>
        </p:nvSpPr>
        <p:spPr>
          <a:xfrm>
            <a:off x="1062339" y="4171387"/>
            <a:ext cx="259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Manually annotated</a:t>
            </a:r>
          </a:p>
          <a:p>
            <a:pPr algn="ctr"/>
            <a:r>
              <a:rPr lang="en-US" sz="2000" b="1" dirty="0"/>
              <a:t>QA text corpus</a:t>
            </a:r>
          </a:p>
        </p:txBody>
      </p:sp>
      <p:sp>
        <p:nvSpPr>
          <p:cNvPr id="26" name="Right Arrow 230">
            <a:extLst>
              <a:ext uri="{FF2B5EF4-FFF2-40B4-BE49-F238E27FC236}">
                <a16:creationId xmlns:a16="http://schemas.microsoft.com/office/drawing/2014/main" id="{CCA47EDC-9F99-4D4A-AD52-7A3BBBF5ED41}"/>
              </a:ext>
            </a:extLst>
          </p:cNvPr>
          <p:cNvSpPr/>
          <p:nvPr/>
        </p:nvSpPr>
        <p:spPr>
          <a:xfrm>
            <a:off x="6894254" y="4493216"/>
            <a:ext cx="1407772" cy="127452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Training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8A3F36-89DE-364E-B37C-5CECD4BD7151}"/>
              </a:ext>
            </a:extLst>
          </p:cNvPr>
          <p:cNvSpPr/>
          <p:nvPr/>
        </p:nvSpPr>
        <p:spPr>
          <a:xfrm>
            <a:off x="1062339" y="2014510"/>
            <a:ext cx="98007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We</a:t>
            </a:r>
            <a:r>
              <a:rPr lang="fr-FR" sz="2000" dirty="0"/>
              <a:t> use </a:t>
            </a:r>
            <a:r>
              <a:rPr lang="fr-FR" sz="2000" dirty="0" err="1"/>
              <a:t>language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r>
              <a:rPr lang="fr-FR" sz="2000" dirty="0"/>
              <a:t> </a:t>
            </a:r>
            <a:r>
              <a:rPr lang="fr-FR" sz="2000" dirty="0" err="1"/>
              <a:t>trained</a:t>
            </a:r>
            <a:r>
              <a:rPr lang="fr-FR" sz="2000" dirty="0"/>
              <a:t> on a </a:t>
            </a:r>
            <a:r>
              <a:rPr lang="fr-FR" sz="2000" dirty="0" err="1"/>
              <a:t>text-only</a:t>
            </a:r>
            <a:r>
              <a:rPr lang="fr-FR" sz="2000" dirty="0"/>
              <a:t> question-</a:t>
            </a:r>
            <a:r>
              <a:rPr lang="fr-FR" sz="2000" dirty="0" err="1"/>
              <a:t>answering</a:t>
            </a:r>
            <a:r>
              <a:rPr lang="fr-FR" sz="2000" dirty="0"/>
              <a:t> corpus [</a:t>
            </a:r>
            <a:r>
              <a:rPr lang="fr-FR" sz="2000" dirty="0" err="1"/>
              <a:t>Raffel</a:t>
            </a:r>
            <a:r>
              <a:rPr lang="fr-FR" sz="2000" dirty="0"/>
              <a:t> 2020, </a:t>
            </a:r>
            <a:r>
              <a:rPr lang="fr-FR" sz="2000" dirty="0" err="1"/>
              <a:t>Suraj</a:t>
            </a:r>
            <a:r>
              <a:rPr lang="fr-FR" sz="2000" dirty="0"/>
              <a:t> 2020, </a:t>
            </a:r>
            <a:r>
              <a:rPr lang="fr-FR" sz="2000" dirty="0" err="1"/>
              <a:t>Rajpurkar</a:t>
            </a:r>
            <a:r>
              <a:rPr lang="fr-FR" sz="2000" dirty="0"/>
              <a:t> 2016].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6FC5B3-8540-364B-8FB4-759B3971E780}"/>
              </a:ext>
            </a:extLst>
          </p:cNvPr>
          <p:cNvSpPr/>
          <p:nvPr/>
        </p:nvSpPr>
        <p:spPr>
          <a:xfrm>
            <a:off x="0" y="6026799"/>
            <a:ext cx="1168454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</a:t>
            </a:r>
            <a:r>
              <a:rPr lang="fr-FR" sz="1600" dirty="0" err="1"/>
              <a:t>Raffel</a:t>
            </a:r>
            <a:r>
              <a:rPr lang="fr-FR" sz="1600" dirty="0"/>
              <a:t> 2020] </a:t>
            </a:r>
            <a:r>
              <a:rPr lang="fr-FR" sz="1600" dirty="0" err="1"/>
              <a:t>Exploring</a:t>
            </a:r>
            <a:r>
              <a:rPr lang="fr-FR" sz="1600" dirty="0"/>
              <a:t> the </a:t>
            </a:r>
            <a:r>
              <a:rPr lang="fr-FR" sz="1600" dirty="0" err="1"/>
              <a:t>limits</a:t>
            </a:r>
            <a:r>
              <a:rPr lang="fr-FR" sz="1600" dirty="0"/>
              <a:t> of </a:t>
            </a:r>
            <a:r>
              <a:rPr lang="fr-FR" sz="1600" dirty="0" err="1"/>
              <a:t>transfer</a:t>
            </a:r>
            <a:r>
              <a:rPr lang="fr-FR" sz="1600" dirty="0"/>
              <a:t> </a:t>
            </a:r>
            <a:r>
              <a:rPr lang="fr-FR" sz="1600" dirty="0" err="1"/>
              <a:t>learning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a </a:t>
            </a:r>
            <a:r>
              <a:rPr lang="fr-FR" sz="1600" dirty="0" err="1"/>
              <a:t>unified</a:t>
            </a:r>
            <a:r>
              <a:rPr lang="fr-FR" sz="1600" dirty="0"/>
              <a:t> </a:t>
            </a:r>
            <a:r>
              <a:rPr lang="fr-FR" sz="1600" dirty="0" err="1"/>
              <a:t>text</a:t>
            </a:r>
            <a:r>
              <a:rPr lang="fr-FR" sz="1600" dirty="0"/>
              <a:t>-to-</a:t>
            </a:r>
            <a:r>
              <a:rPr lang="fr-FR" sz="1600" dirty="0" err="1"/>
              <a:t>text</a:t>
            </a:r>
            <a:r>
              <a:rPr lang="fr-FR" sz="1600" dirty="0"/>
              <a:t> transformer, </a:t>
            </a:r>
            <a:r>
              <a:rPr lang="fr-FR" sz="1600" dirty="0" err="1"/>
              <a:t>Raffel</a:t>
            </a:r>
            <a:r>
              <a:rPr lang="fr-FR" sz="1600" dirty="0"/>
              <a:t> et al, JMLR 2020.</a:t>
            </a:r>
          </a:p>
          <a:p>
            <a:r>
              <a:rPr lang="fr-FR" sz="1600" dirty="0"/>
              <a:t>[</a:t>
            </a:r>
            <a:r>
              <a:rPr lang="fr-FR" sz="1600" dirty="0" err="1"/>
              <a:t>Suraj</a:t>
            </a:r>
            <a:r>
              <a:rPr lang="fr-FR" sz="1600" dirty="0"/>
              <a:t> 2020] Question </a:t>
            </a:r>
            <a:r>
              <a:rPr lang="fr-FR" sz="1600" dirty="0" err="1"/>
              <a:t>Generation</a:t>
            </a:r>
            <a:r>
              <a:rPr lang="fr-FR" sz="1600" dirty="0"/>
              <a:t>, </a:t>
            </a:r>
            <a:r>
              <a:rPr lang="fr-FR" sz="1600" dirty="0" err="1"/>
              <a:t>Suraj</a:t>
            </a:r>
            <a:r>
              <a:rPr lang="fr-FR" sz="1600" dirty="0"/>
              <a:t>, GitHub </a:t>
            </a:r>
            <a:r>
              <a:rPr lang="fr-FR" sz="1600" dirty="0" err="1"/>
              <a:t>repository</a:t>
            </a:r>
            <a:r>
              <a:rPr lang="fr-FR" sz="1600" dirty="0"/>
              <a:t> 2020.</a:t>
            </a:r>
          </a:p>
          <a:p>
            <a:r>
              <a:rPr lang="fr-FR" sz="1600" dirty="0"/>
              <a:t>[</a:t>
            </a:r>
            <a:r>
              <a:rPr lang="fr-FR" sz="1600" dirty="0" err="1"/>
              <a:t>Rajpurkar</a:t>
            </a:r>
            <a:r>
              <a:rPr lang="fr-FR" sz="1600" dirty="0"/>
              <a:t> 2016] </a:t>
            </a:r>
            <a:r>
              <a:rPr lang="fr-FR" sz="1600" dirty="0" err="1"/>
              <a:t>SQuAD</a:t>
            </a:r>
            <a:r>
              <a:rPr lang="fr-FR" sz="1600" dirty="0"/>
              <a:t>: 100,000+ questions for machine </a:t>
            </a:r>
            <a:r>
              <a:rPr lang="fr-FR" sz="1600" dirty="0" err="1"/>
              <a:t>comprehension</a:t>
            </a:r>
            <a:r>
              <a:rPr lang="fr-FR" sz="1600" dirty="0"/>
              <a:t> of </a:t>
            </a:r>
            <a:r>
              <a:rPr lang="fr-FR" sz="1600" dirty="0" err="1"/>
              <a:t>text</a:t>
            </a:r>
            <a:r>
              <a:rPr lang="fr-FR" sz="1600" dirty="0"/>
              <a:t>, </a:t>
            </a:r>
            <a:r>
              <a:rPr lang="fr-FR" sz="1600" dirty="0" err="1"/>
              <a:t>Rajpurkar</a:t>
            </a:r>
            <a:r>
              <a:rPr lang="fr-FR" sz="1600" dirty="0"/>
              <a:t> et al, </a:t>
            </a:r>
            <a:r>
              <a:rPr lang="fr-FR" sz="1600" dirty="0" err="1"/>
              <a:t>arXiv</a:t>
            </a:r>
            <a:r>
              <a:rPr lang="fr-FR" sz="1600" dirty="0"/>
              <a:t> 2016.</a:t>
            </a:r>
          </a:p>
          <a:p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965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23D53E-E34A-4241-B504-B22D000B7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Generating</a:t>
            </a:r>
            <a:r>
              <a:rPr lang="fr-FR" dirty="0"/>
              <a:t> </a:t>
            </a:r>
            <a:r>
              <a:rPr lang="fr-FR" dirty="0" err="1"/>
              <a:t>VideoQA</a:t>
            </a:r>
            <a:r>
              <a:rPr lang="fr-FR" dirty="0"/>
              <a:t> data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1263F2F-122E-D24B-A78D-E9E92BC7416F}"/>
              </a:ext>
            </a:extLst>
          </p:cNvPr>
          <p:cNvSpPr/>
          <p:nvPr/>
        </p:nvSpPr>
        <p:spPr>
          <a:xfrm>
            <a:off x="8824835" y="3155701"/>
            <a:ext cx="3283942" cy="3429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4" name="Picture 4">
            <a:extLst>
              <a:ext uri="{FF2B5EF4-FFF2-40B4-BE49-F238E27FC236}">
                <a16:creationId xmlns:a16="http://schemas.microsoft.com/office/drawing/2014/main" id="{27AD5ADE-B657-6640-8324-57C5829C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" t="8489" b="5581"/>
          <a:stretch/>
        </p:blipFill>
        <p:spPr>
          <a:xfrm>
            <a:off x="141927" y="2901243"/>
            <a:ext cx="1985013" cy="1073730"/>
          </a:xfrm>
          <a:prstGeom prst="rect">
            <a:avLst/>
          </a:prstGeom>
        </p:spPr>
      </p:pic>
      <p:pic>
        <p:nvPicPr>
          <p:cNvPr id="155" name="Picture 6">
            <a:extLst>
              <a:ext uri="{FF2B5EF4-FFF2-40B4-BE49-F238E27FC236}">
                <a16:creationId xmlns:a16="http://schemas.microsoft.com/office/drawing/2014/main" id="{ECB5D9D1-723D-FC48-9217-501F1C4F7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3" r="3439" b="5857"/>
          <a:stretch/>
        </p:blipFill>
        <p:spPr>
          <a:xfrm>
            <a:off x="142641" y="3962618"/>
            <a:ext cx="1985013" cy="1073730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102C36B8-B244-3540-900E-E1B6D36A255D}"/>
              </a:ext>
            </a:extLst>
          </p:cNvPr>
          <p:cNvSpPr/>
          <p:nvPr/>
        </p:nvSpPr>
        <p:spPr>
          <a:xfrm>
            <a:off x="2372175" y="2000523"/>
            <a:ext cx="2334922" cy="732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“to dry before you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stick him on a kick I”</a:t>
            </a:r>
          </a:p>
        </p:txBody>
      </p:sp>
      <p:sp>
        <p:nvSpPr>
          <p:cNvPr id="157" name="TextBox 9">
            <a:extLst>
              <a:ext uri="{FF2B5EF4-FFF2-40B4-BE49-F238E27FC236}">
                <a16:creationId xmlns:a16="http://schemas.microsoft.com/office/drawing/2014/main" id="{D44D2859-3001-5C4F-A465-04A99486976B}"/>
              </a:ext>
            </a:extLst>
          </p:cNvPr>
          <p:cNvSpPr txBox="1"/>
          <p:nvPr/>
        </p:nvSpPr>
        <p:spPr>
          <a:xfrm>
            <a:off x="2598918" y="1503780"/>
            <a:ext cx="2057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Raw narration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3A60A61-B686-574A-A310-35E83391E361}"/>
              </a:ext>
            </a:extLst>
          </p:cNvPr>
          <p:cNvSpPr/>
          <p:nvPr/>
        </p:nvSpPr>
        <p:spPr>
          <a:xfrm>
            <a:off x="6702876" y="1928027"/>
            <a:ext cx="2750963" cy="6973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“I put up some pictures of </a:t>
            </a:r>
          </a:p>
          <a:p>
            <a:pPr algn="ctr"/>
            <a:r>
              <a:rPr lang="en-US" dirty="0"/>
              <a:t>him with another monkey.”</a:t>
            </a:r>
          </a:p>
        </p:txBody>
      </p:sp>
      <p:sp>
        <p:nvSpPr>
          <p:cNvPr id="159" name="TextBox 12">
            <a:extLst>
              <a:ext uri="{FF2B5EF4-FFF2-40B4-BE49-F238E27FC236}">
                <a16:creationId xmlns:a16="http://schemas.microsoft.com/office/drawing/2014/main" id="{7B9923BA-BCDE-494B-A83A-5E1C359CC20A}"/>
              </a:ext>
            </a:extLst>
          </p:cNvPr>
          <p:cNvSpPr txBox="1"/>
          <p:nvPr/>
        </p:nvSpPr>
        <p:spPr>
          <a:xfrm>
            <a:off x="5941585" y="1501792"/>
            <a:ext cx="349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Extracted sentence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B8F6FD-AFB5-2F41-9066-D3FF4C579892}"/>
              </a:ext>
            </a:extLst>
          </p:cNvPr>
          <p:cNvSpPr/>
          <p:nvPr/>
        </p:nvSpPr>
        <p:spPr>
          <a:xfrm>
            <a:off x="9785715" y="3213506"/>
            <a:ext cx="1134565" cy="4810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“Monkey”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2E048CE-1D9E-2641-A5CF-C23D8DAD371F}"/>
              </a:ext>
            </a:extLst>
          </p:cNvPr>
          <p:cNvSpPr/>
          <p:nvPr/>
        </p:nvSpPr>
        <p:spPr>
          <a:xfrm>
            <a:off x="9130905" y="4190676"/>
            <a:ext cx="2620638" cy="7057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“What animal did I put up </a:t>
            </a:r>
          </a:p>
          <a:p>
            <a:pPr algn="ctr"/>
            <a:r>
              <a:rPr lang="en-US" dirty="0"/>
              <a:t>pictures of him with?”</a:t>
            </a:r>
          </a:p>
        </p:txBody>
      </p:sp>
      <p:sp>
        <p:nvSpPr>
          <p:cNvPr id="162" name="TextBox 19">
            <a:extLst>
              <a:ext uri="{FF2B5EF4-FFF2-40B4-BE49-F238E27FC236}">
                <a16:creationId xmlns:a16="http://schemas.microsoft.com/office/drawing/2014/main" id="{3E095EA4-4FE4-7043-89BB-84687834E9C8}"/>
              </a:ext>
            </a:extLst>
          </p:cNvPr>
          <p:cNvSpPr txBox="1"/>
          <p:nvPr/>
        </p:nvSpPr>
        <p:spPr>
          <a:xfrm>
            <a:off x="9310593" y="3664588"/>
            <a:ext cx="202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Extracted answer</a:t>
            </a:r>
          </a:p>
        </p:txBody>
      </p:sp>
      <p:sp>
        <p:nvSpPr>
          <p:cNvPr id="163" name="TextBox 20">
            <a:extLst>
              <a:ext uri="{FF2B5EF4-FFF2-40B4-BE49-F238E27FC236}">
                <a16:creationId xmlns:a16="http://schemas.microsoft.com/office/drawing/2014/main" id="{06BD7C25-F060-F649-8F2A-A40FEBBA914F}"/>
              </a:ext>
            </a:extLst>
          </p:cNvPr>
          <p:cNvSpPr txBox="1"/>
          <p:nvPr/>
        </p:nvSpPr>
        <p:spPr>
          <a:xfrm>
            <a:off x="9243530" y="4860290"/>
            <a:ext cx="21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question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8EB085-295F-344C-9E17-08771DD0E21B}"/>
              </a:ext>
            </a:extLst>
          </p:cNvPr>
          <p:cNvSpPr/>
          <p:nvPr/>
        </p:nvSpPr>
        <p:spPr>
          <a:xfrm>
            <a:off x="5167165" y="3422869"/>
            <a:ext cx="1521864" cy="11239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extractor</a:t>
            </a:r>
          </a:p>
        </p:txBody>
      </p:sp>
      <p:pic>
        <p:nvPicPr>
          <p:cNvPr id="165" name="Picture 10">
            <a:extLst>
              <a:ext uri="{FF2B5EF4-FFF2-40B4-BE49-F238E27FC236}">
                <a16:creationId xmlns:a16="http://schemas.microsoft.com/office/drawing/2014/main" id="{F39963D8-8811-B440-8C23-B8751E3E8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216" y="1616874"/>
            <a:ext cx="145502" cy="170447"/>
          </a:xfrm>
          <a:prstGeom prst="rect">
            <a:avLst/>
          </a:prstGeom>
        </p:spPr>
      </p:pic>
      <p:pic>
        <p:nvPicPr>
          <p:cNvPr id="166" name="Picture 14">
            <a:extLst>
              <a:ext uri="{FF2B5EF4-FFF2-40B4-BE49-F238E27FC236}">
                <a16:creationId xmlns:a16="http://schemas.microsoft.com/office/drawing/2014/main" id="{FC48F4C2-F869-574D-BF8E-D8B41EC23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667" y="1614759"/>
            <a:ext cx="411735" cy="237304"/>
          </a:xfrm>
          <a:prstGeom prst="rect">
            <a:avLst/>
          </a:prstGeom>
        </p:spPr>
      </p:pic>
      <p:pic>
        <p:nvPicPr>
          <p:cNvPr id="167" name="Picture 18">
            <a:extLst>
              <a:ext uri="{FF2B5EF4-FFF2-40B4-BE49-F238E27FC236}">
                <a16:creationId xmlns:a16="http://schemas.microsoft.com/office/drawing/2014/main" id="{02366A27-C674-384A-B1A5-28DD7E501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516" y="4162325"/>
            <a:ext cx="199161" cy="240519"/>
          </a:xfrm>
          <a:prstGeom prst="rect">
            <a:avLst/>
          </a:prstGeom>
        </p:spPr>
      </p:pic>
      <p:pic>
        <p:nvPicPr>
          <p:cNvPr id="168" name="Picture 26">
            <a:extLst>
              <a:ext uri="{FF2B5EF4-FFF2-40B4-BE49-F238E27FC236}">
                <a16:creationId xmlns:a16="http://schemas.microsoft.com/office/drawing/2014/main" id="{168E094A-B436-2946-AD2F-6E47C51DC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7061" y="5017055"/>
            <a:ext cx="112202" cy="165522"/>
          </a:xfrm>
          <a:prstGeom prst="rect">
            <a:avLst/>
          </a:prstGeom>
        </p:spPr>
      </p:pic>
      <p:pic>
        <p:nvPicPr>
          <p:cNvPr id="169" name="Picture 29">
            <a:extLst>
              <a:ext uri="{FF2B5EF4-FFF2-40B4-BE49-F238E27FC236}">
                <a16:creationId xmlns:a16="http://schemas.microsoft.com/office/drawing/2014/main" id="{0DC3410D-2F31-854D-A4CF-04ACD1352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2130" y="3807476"/>
            <a:ext cx="125112" cy="118378"/>
          </a:xfrm>
          <a:prstGeom prst="rect">
            <a:avLst/>
          </a:prstGeom>
        </p:spPr>
      </p:pic>
      <p:pic>
        <p:nvPicPr>
          <p:cNvPr id="170" name="Picture 3">
            <a:extLst>
              <a:ext uri="{FF2B5EF4-FFF2-40B4-BE49-F238E27FC236}">
                <a16:creationId xmlns:a16="http://schemas.microsoft.com/office/drawing/2014/main" id="{80A4F2A6-996E-9B42-A5FB-34EB700F23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632"/>
          <a:stretch/>
        </p:blipFill>
        <p:spPr>
          <a:xfrm>
            <a:off x="135240" y="5040227"/>
            <a:ext cx="1985015" cy="1064941"/>
          </a:xfrm>
          <a:prstGeom prst="rect">
            <a:avLst/>
          </a:prstGeom>
        </p:spPr>
      </p:pic>
      <p:pic>
        <p:nvPicPr>
          <p:cNvPr id="171" name="Picture 13">
            <a:extLst>
              <a:ext uri="{FF2B5EF4-FFF2-40B4-BE49-F238E27FC236}">
                <a16:creationId xmlns:a16="http://schemas.microsoft.com/office/drawing/2014/main" id="{82EC41D0-B052-114D-A9EB-2953640CD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54"/>
          <a:stretch/>
        </p:blipFill>
        <p:spPr>
          <a:xfrm>
            <a:off x="151933" y="1827512"/>
            <a:ext cx="1951629" cy="1073730"/>
          </a:xfrm>
          <a:prstGeom prst="rect">
            <a:avLst/>
          </a:prstGeom>
        </p:spPr>
      </p:pic>
      <p:grpSp>
        <p:nvGrpSpPr>
          <p:cNvPr id="172" name="Group 216">
            <a:extLst>
              <a:ext uri="{FF2B5EF4-FFF2-40B4-BE49-F238E27FC236}">
                <a16:creationId xmlns:a16="http://schemas.microsoft.com/office/drawing/2014/main" id="{40FA4541-64DA-9D42-B3FD-8C52D62247F0}"/>
              </a:ext>
            </a:extLst>
          </p:cNvPr>
          <p:cNvGrpSpPr/>
          <p:nvPr/>
        </p:nvGrpSpPr>
        <p:grpSpPr>
          <a:xfrm>
            <a:off x="8893362" y="5374766"/>
            <a:ext cx="3183801" cy="861840"/>
            <a:chOff x="13013999" y="5706937"/>
            <a:chExt cx="3921795" cy="1078857"/>
          </a:xfrm>
        </p:grpSpPr>
        <p:pic>
          <p:nvPicPr>
            <p:cNvPr id="204" name="Picture 78">
              <a:extLst>
                <a:ext uri="{FF2B5EF4-FFF2-40B4-BE49-F238E27FC236}">
                  <a16:creationId xmlns:a16="http://schemas.microsoft.com/office/drawing/2014/main" id="{2C9A01C8-18BE-3E4A-AD35-D18ACD59F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39" t="8489" b="5581"/>
            <a:stretch/>
          </p:blipFill>
          <p:spPr>
            <a:xfrm>
              <a:off x="13050484" y="5706937"/>
              <a:ext cx="1942653" cy="1067887"/>
            </a:xfrm>
            <a:prstGeom prst="rect">
              <a:avLst/>
            </a:prstGeom>
          </p:spPr>
        </p:pic>
        <p:pic>
          <p:nvPicPr>
            <p:cNvPr id="205" name="Picture 79">
              <a:extLst>
                <a:ext uri="{FF2B5EF4-FFF2-40B4-BE49-F238E27FC236}">
                  <a16:creationId xmlns:a16="http://schemas.microsoft.com/office/drawing/2014/main" id="{A7A782A2-3D5C-5740-897A-259EFE761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13" r="3439" b="5857"/>
            <a:stretch/>
          </p:blipFill>
          <p:spPr>
            <a:xfrm>
              <a:off x="14993140" y="5717907"/>
              <a:ext cx="1942654" cy="1067887"/>
            </a:xfrm>
            <a:prstGeom prst="rect">
              <a:avLst/>
            </a:prstGeom>
          </p:spPr>
        </p:pic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D8DD439-1DA8-954F-8B55-8C8C98059B01}"/>
                </a:ext>
              </a:extLst>
            </p:cNvPr>
            <p:cNvSpPr/>
            <p:nvPr/>
          </p:nvSpPr>
          <p:spPr>
            <a:xfrm>
              <a:off x="13013999" y="5709945"/>
              <a:ext cx="3914672" cy="1073748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3" name="TextBox 92">
            <a:extLst>
              <a:ext uri="{FF2B5EF4-FFF2-40B4-BE49-F238E27FC236}">
                <a16:creationId xmlns:a16="http://schemas.microsoft.com/office/drawing/2014/main" id="{AC3EA496-D9AD-0244-B6BE-C518CE762395}"/>
              </a:ext>
            </a:extLst>
          </p:cNvPr>
          <p:cNvSpPr txBox="1"/>
          <p:nvPr/>
        </p:nvSpPr>
        <p:spPr>
          <a:xfrm>
            <a:off x="9128807" y="6222046"/>
            <a:ext cx="266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Sentence-aligned video</a:t>
            </a:r>
          </a:p>
        </p:txBody>
      </p:sp>
      <p:pic>
        <p:nvPicPr>
          <p:cNvPr id="174" name="Picture 95">
            <a:extLst>
              <a:ext uri="{FF2B5EF4-FFF2-40B4-BE49-F238E27FC236}">
                <a16:creationId xmlns:a16="http://schemas.microsoft.com/office/drawing/2014/main" id="{465F70AA-51EC-7A4A-A04C-B801F79C37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0420" y="6353234"/>
            <a:ext cx="136971" cy="140399"/>
          </a:xfrm>
          <a:prstGeom prst="rect">
            <a:avLst/>
          </a:prstGeom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5C82AD08-B318-E94F-B55B-1ECC8503326C}"/>
              </a:ext>
            </a:extLst>
          </p:cNvPr>
          <p:cNvSpPr/>
          <p:nvPr/>
        </p:nvSpPr>
        <p:spPr>
          <a:xfrm>
            <a:off x="119741" y="1822892"/>
            <a:ext cx="1979602" cy="43130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E204A1F-8E62-B146-A261-BFC8BB2D6080}"/>
              </a:ext>
            </a:extLst>
          </p:cNvPr>
          <p:cNvSpPr/>
          <p:nvPr/>
        </p:nvSpPr>
        <p:spPr>
          <a:xfrm>
            <a:off x="6696569" y="5512550"/>
            <a:ext cx="1584274" cy="7223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    start time</a:t>
            </a:r>
          </a:p>
          <a:p>
            <a:pPr algn="ctr"/>
            <a:r>
              <a:rPr lang="en-US" sz="1600" dirty="0"/>
              <a:t>           end time</a:t>
            </a:r>
          </a:p>
        </p:txBody>
      </p:sp>
      <p:cxnSp>
        <p:nvCxnSpPr>
          <p:cNvPr id="177" name="Straight Arrow Connector 63">
            <a:extLst>
              <a:ext uri="{FF2B5EF4-FFF2-40B4-BE49-F238E27FC236}">
                <a16:creationId xmlns:a16="http://schemas.microsoft.com/office/drawing/2014/main" id="{6B1C949F-FD88-9646-BFAA-012F46189892}"/>
              </a:ext>
            </a:extLst>
          </p:cNvPr>
          <p:cNvCxnSpPr>
            <a:cxnSpLocks/>
          </p:cNvCxnSpPr>
          <p:nvPr/>
        </p:nvCxnSpPr>
        <p:spPr>
          <a:xfrm>
            <a:off x="1705515" y="6147072"/>
            <a:ext cx="49835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C750B0-A011-3840-ACFE-9096C1FF2A04}"/>
              </a:ext>
            </a:extLst>
          </p:cNvPr>
          <p:cNvSpPr/>
          <p:nvPr/>
        </p:nvSpPr>
        <p:spPr>
          <a:xfrm>
            <a:off x="2395553" y="3067991"/>
            <a:ext cx="2310484" cy="732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“put up some pictures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of him with another”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B3E648A-F77D-0740-A1EF-C91D2FBD1602}"/>
              </a:ext>
            </a:extLst>
          </p:cNvPr>
          <p:cNvSpPr/>
          <p:nvPr/>
        </p:nvSpPr>
        <p:spPr>
          <a:xfrm>
            <a:off x="2430747" y="4166113"/>
            <a:ext cx="2275290" cy="694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“monkey as well so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you can make many”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24C6113-103C-B34D-ABB0-750364D2407B}"/>
              </a:ext>
            </a:extLst>
          </p:cNvPr>
          <p:cNvSpPr/>
          <p:nvPr/>
        </p:nvSpPr>
        <p:spPr>
          <a:xfrm>
            <a:off x="2430748" y="5277602"/>
            <a:ext cx="2275290" cy="6920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“as you like thank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you for watching”</a:t>
            </a:r>
          </a:p>
        </p:txBody>
      </p:sp>
      <p:grpSp>
        <p:nvGrpSpPr>
          <p:cNvPr id="181" name="Group 1">
            <a:extLst>
              <a:ext uri="{FF2B5EF4-FFF2-40B4-BE49-F238E27FC236}">
                <a16:creationId xmlns:a16="http://schemas.microsoft.com/office/drawing/2014/main" id="{3A9FFDDF-AEA9-9042-A479-2535F0626643}"/>
              </a:ext>
            </a:extLst>
          </p:cNvPr>
          <p:cNvGrpSpPr/>
          <p:nvPr/>
        </p:nvGrpSpPr>
        <p:grpSpPr>
          <a:xfrm>
            <a:off x="9800965" y="1704499"/>
            <a:ext cx="1141088" cy="1231529"/>
            <a:chOff x="14019385" y="1377469"/>
            <a:chExt cx="1405588" cy="1541637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007F8B7-FC92-1E4B-905C-A32A9EDADB38}"/>
                </a:ext>
              </a:extLst>
            </p:cNvPr>
            <p:cNvSpPr/>
            <p:nvPr/>
          </p:nvSpPr>
          <p:spPr>
            <a:xfrm>
              <a:off x="14019385" y="1377469"/>
              <a:ext cx="1405588" cy="15416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Answer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extractor</a:t>
              </a:r>
            </a:p>
          </p:txBody>
        </p:sp>
        <p:pic>
          <p:nvPicPr>
            <p:cNvPr id="203" name="Picture 88">
              <a:extLst>
                <a:ext uri="{FF2B5EF4-FFF2-40B4-BE49-F238E27FC236}">
                  <a16:creationId xmlns:a16="http://schemas.microsoft.com/office/drawing/2014/main" id="{E409FE5E-3EC7-9940-AD09-B34F676F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537205" y="2343370"/>
              <a:ext cx="406201" cy="346023"/>
            </a:xfrm>
            <a:prstGeom prst="rect">
              <a:avLst/>
            </a:prstGeom>
          </p:spPr>
        </p:pic>
      </p:grpSp>
      <p:grpSp>
        <p:nvGrpSpPr>
          <p:cNvPr id="182" name="Group 8">
            <a:extLst>
              <a:ext uri="{FF2B5EF4-FFF2-40B4-BE49-F238E27FC236}">
                <a16:creationId xmlns:a16="http://schemas.microsoft.com/office/drawing/2014/main" id="{A85B6F1B-F793-B14B-93DF-5614D3DB631B}"/>
              </a:ext>
            </a:extLst>
          </p:cNvPr>
          <p:cNvGrpSpPr/>
          <p:nvPr/>
        </p:nvGrpSpPr>
        <p:grpSpPr>
          <a:xfrm>
            <a:off x="7424196" y="2927391"/>
            <a:ext cx="1180771" cy="1094508"/>
            <a:chOff x="15617371" y="2196636"/>
            <a:chExt cx="1454470" cy="1370113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FFC1482-03C0-4F4F-B562-F5BC559BEA44}"/>
                </a:ext>
              </a:extLst>
            </p:cNvPr>
            <p:cNvSpPr/>
            <p:nvPr/>
          </p:nvSpPr>
          <p:spPr>
            <a:xfrm>
              <a:off x="15617371" y="2196636"/>
              <a:ext cx="1454470" cy="137011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Question generator</a:t>
              </a:r>
            </a:p>
          </p:txBody>
        </p:sp>
        <p:pic>
          <p:nvPicPr>
            <p:cNvPr id="201" name="Picture 91">
              <a:extLst>
                <a:ext uri="{FF2B5EF4-FFF2-40B4-BE49-F238E27FC236}">
                  <a16:creationId xmlns:a16="http://schemas.microsoft.com/office/drawing/2014/main" id="{542A5681-D28F-1B45-B1BE-BED528AF4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185284" y="3078514"/>
              <a:ext cx="369399" cy="383885"/>
            </a:xfrm>
            <a:prstGeom prst="rect">
              <a:avLst/>
            </a:prstGeom>
          </p:spPr>
        </p:pic>
      </p:grpSp>
      <p:cxnSp>
        <p:nvCxnSpPr>
          <p:cNvPr id="183" name="Straight Arrow Connector 94">
            <a:extLst>
              <a:ext uri="{FF2B5EF4-FFF2-40B4-BE49-F238E27FC236}">
                <a16:creationId xmlns:a16="http://schemas.microsoft.com/office/drawing/2014/main" id="{E9E5FD6A-295F-8B48-BBB5-90B42D6544CC}"/>
              </a:ext>
            </a:extLst>
          </p:cNvPr>
          <p:cNvCxnSpPr>
            <a:cxnSpLocks/>
          </p:cNvCxnSpPr>
          <p:nvPr/>
        </p:nvCxnSpPr>
        <p:spPr>
          <a:xfrm>
            <a:off x="8280843" y="5811753"/>
            <a:ext cx="5657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4" name="Picture 97">
            <a:extLst>
              <a:ext uri="{FF2B5EF4-FFF2-40B4-BE49-F238E27FC236}">
                <a16:creationId xmlns:a16="http://schemas.microsoft.com/office/drawing/2014/main" id="{922FCF60-3938-AB40-AC0D-E52B53281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71" y="5739745"/>
            <a:ext cx="456503" cy="263106"/>
          </a:xfrm>
          <a:prstGeom prst="rect">
            <a:avLst/>
          </a:prstGeom>
        </p:spPr>
      </p:pic>
      <p:cxnSp>
        <p:nvCxnSpPr>
          <p:cNvPr id="185" name="Straight Arrow Connector 98">
            <a:extLst>
              <a:ext uri="{FF2B5EF4-FFF2-40B4-BE49-F238E27FC236}">
                <a16:creationId xmlns:a16="http://schemas.microsoft.com/office/drawing/2014/main" id="{16300A59-0A0C-4048-B6F1-E61E5B97551E}"/>
              </a:ext>
            </a:extLst>
          </p:cNvPr>
          <p:cNvCxnSpPr>
            <a:cxnSpLocks/>
          </p:cNvCxnSpPr>
          <p:nvPr/>
        </p:nvCxnSpPr>
        <p:spPr>
          <a:xfrm>
            <a:off x="9443228" y="2322591"/>
            <a:ext cx="363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00">
            <a:extLst>
              <a:ext uri="{FF2B5EF4-FFF2-40B4-BE49-F238E27FC236}">
                <a16:creationId xmlns:a16="http://schemas.microsoft.com/office/drawing/2014/main" id="{15BEC31E-1E30-4C44-B1C6-0621A7A5B36B}"/>
              </a:ext>
            </a:extLst>
          </p:cNvPr>
          <p:cNvCxnSpPr>
            <a:cxnSpLocks/>
            <a:endCxn id="200" idx="3"/>
          </p:cNvCxnSpPr>
          <p:nvPr/>
        </p:nvCxnSpPr>
        <p:spPr>
          <a:xfrm flipH="1">
            <a:off x="8604967" y="3467213"/>
            <a:ext cx="1201462" cy="74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04">
            <a:extLst>
              <a:ext uri="{FF2B5EF4-FFF2-40B4-BE49-F238E27FC236}">
                <a16:creationId xmlns:a16="http://schemas.microsoft.com/office/drawing/2014/main" id="{926BF46E-ED28-DB4E-AA2B-CF24AE4982A8}"/>
              </a:ext>
            </a:extLst>
          </p:cNvPr>
          <p:cNvCxnSpPr>
            <a:cxnSpLocks/>
          </p:cNvCxnSpPr>
          <p:nvPr/>
        </p:nvCxnSpPr>
        <p:spPr>
          <a:xfrm flipH="1">
            <a:off x="10386224" y="2936839"/>
            <a:ext cx="275" cy="276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06">
            <a:extLst>
              <a:ext uri="{FF2B5EF4-FFF2-40B4-BE49-F238E27FC236}">
                <a16:creationId xmlns:a16="http://schemas.microsoft.com/office/drawing/2014/main" id="{715DE412-90C2-D147-A982-6DF680B8F670}"/>
              </a:ext>
            </a:extLst>
          </p:cNvPr>
          <p:cNvCxnSpPr>
            <a:cxnSpLocks/>
          </p:cNvCxnSpPr>
          <p:nvPr/>
        </p:nvCxnSpPr>
        <p:spPr>
          <a:xfrm>
            <a:off x="5928097" y="4543574"/>
            <a:ext cx="0" cy="12038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08">
            <a:extLst>
              <a:ext uri="{FF2B5EF4-FFF2-40B4-BE49-F238E27FC236}">
                <a16:creationId xmlns:a16="http://schemas.microsoft.com/office/drawing/2014/main" id="{D579980E-C451-3849-BD25-C9B5E4A55722}"/>
              </a:ext>
            </a:extLst>
          </p:cNvPr>
          <p:cNvCxnSpPr>
            <a:cxnSpLocks/>
          </p:cNvCxnSpPr>
          <p:nvPr/>
        </p:nvCxnSpPr>
        <p:spPr>
          <a:xfrm>
            <a:off x="5914250" y="5739745"/>
            <a:ext cx="7747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11">
            <a:extLst>
              <a:ext uri="{FF2B5EF4-FFF2-40B4-BE49-F238E27FC236}">
                <a16:creationId xmlns:a16="http://schemas.microsoft.com/office/drawing/2014/main" id="{5942E9C0-F748-0B4E-AE63-FB003C5FF93F}"/>
              </a:ext>
            </a:extLst>
          </p:cNvPr>
          <p:cNvCxnSpPr>
            <a:cxnSpLocks/>
            <a:stCxn id="180" idx="3"/>
            <a:endCxn id="164" idx="1"/>
          </p:cNvCxnSpPr>
          <p:nvPr/>
        </p:nvCxnSpPr>
        <p:spPr>
          <a:xfrm flipV="1">
            <a:off x="4706039" y="3984837"/>
            <a:ext cx="461126" cy="16387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14">
            <a:extLst>
              <a:ext uri="{FF2B5EF4-FFF2-40B4-BE49-F238E27FC236}">
                <a16:creationId xmlns:a16="http://schemas.microsoft.com/office/drawing/2014/main" id="{B5E2D38E-D806-5348-BE37-D481827A3247}"/>
              </a:ext>
            </a:extLst>
          </p:cNvPr>
          <p:cNvCxnSpPr>
            <a:cxnSpLocks/>
            <a:stCxn id="156" idx="3"/>
            <a:endCxn id="164" idx="1"/>
          </p:cNvCxnSpPr>
          <p:nvPr/>
        </p:nvCxnSpPr>
        <p:spPr>
          <a:xfrm>
            <a:off x="4707097" y="2366563"/>
            <a:ext cx="460067" cy="16182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17">
            <a:extLst>
              <a:ext uri="{FF2B5EF4-FFF2-40B4-BE49-F238E27FC236}">
                <a16:creationId xmlns:a16="http://schemas.microsoft.com/office/drawing/2014/main" id="{D477FDC9-0FC6-8542-813E-195CF160CC48}"/>
              </a:ext>
            </a:extLst>
          </p:cNvPr>
          <p:cNvCxnSpPr>
            <a:cxnSpLocks/>
            <a:stCxn id="178" idx="3"/>
            <a:endCxn id="164" idx="1"/>
          </p:cNvCxnSpPr>
          <p:nvPr/>
        </p:nvCxnSpPr>
        <p:spPr>
          <a:xfrm>
            <a:off x="4706038" y="3434032"/>
            <a:ext cx="461127" cy="5508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20">
            <a:extLst>
              <a:ext uri="{FF2B5EF4-FFF2-40B4-BE49-F238E27FC236}">
                <a16:creationId xmlns:a16="http://schemas.microsoft.com/office/drawing/2014/main" id="{FE2CD8AE-ACC6-9E43-B482-4292EA272686}"/>
              </a:ext>
            </a:extLst>
          </p:cNvPr>
          <p:cNvCxnSpPr>
            <a:cxnSpLocks/>
            <a:stCxn id="179" idx="3"/>
            <a:endCxn id="164" idx="1"/>
          </p:cNvCxnSpPr>
          <p:nvPr/>
        </p:nvCxnSpPr>
        <p:spPr>
          <a:xfrm flipV="1">
            <a:off x="4706038" y="3984837"/>
            <a:ext cx="461127" cy="5283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27">
            <a:extLst>
              <a:ext uri="{FF2B5EF4-FFF2-40B4-BE49-F238E27FC236}">
                <a16:creationId xmlns:a16="http://schemas.microsoft.com/office/drawing/2014/main" id="{057F488D-EDC8-AE4F-A6C3-DB4BCB12CB67}"/>
              </a:ext>
            </a:extLst>
          </p:cNvPr>
          <p:cNvCxnSpPr>
            <a:cxnSpLocks/>
          </p:cNvCxnSpPr>
          <p:nvPr/>
        </p:nvCxnSpPr>
        <p:spPr>
          <a:xfrm>
            <a:off x="5928097" y="2265517"/>
            <a:ext cx="0" cy="115735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29">
            <a:extLst>
              <a:ext uri="{FF2B5EF4-FFF2-40B4-BE49-F238E27FC236}">
                <a16:creationId xmlns:a16="http://schemas.microsoft.com/office/drawing/2014/main" id="{454AD40C-08D8-184F-96C1-AF06BC3F77FF}"/>
              </a:ext>
            </a:extLst>
          </p:cNvPr>
          <p:cNvCxnSpPr>
            <a:cxnSpLocks/>
          </p:cNvCxnSpPr>
          <p:nvPr/>
        </p:nvCxnSpPr>
        <p:spPr>
          <a:xfrm>
            <a:off x="5914250" y="2276676"/>
            <a:ext cx="7747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200">
            <a:extLst>
              <a:ext uri="{FF2B5EF4-FFF2-40B4-BE49-F238E27FC236}">
                <a16:creationId xmlns:a16="http://schemas.microsoft.com/office/drawing/2014/main" id="{28904FCE-FE80-614A-97BD-839E387C69B4}"/>
              </a:ext>
            </a:extLst>
          </p:cNvPr>
          <p:cNvCxnSpPr>
            <a:cxnSpLocks/>
          </p:cNvCxnSpPr>
          <p:nvPr/>
        </p:nvCxnSpPr>
        <p:spPr>
          <a:xfrm>
            <a:off x="8017755" y="2640279"/>
            <a:ext cx="0" cy="287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208">
            <a:extLst>
              <a:ext uri="{FF2B5EF4-FFF2-40B4-BE49-F238E27FC236}">
                <a16:creationId xmlns:a16="http://schemas.microsoft.com/office/drawing/2014/main" id="{AA36D4DF-DE4A-B54E-AAC7-7874AD5D7134}"/>
              </a:ext>
            </a:extLst>
          </p:cNvPr>
          <p:cNvCxnSpPr>
            <a:cxnSpLocks/>
          </p:cNvCxnSpPr>
          <p:nvPr/>
        </p:nvCxnSpPr>
        <p:spPr>
          <a:xfrm>
            <a:off x="8033306" y="4014060"/>
            <a:ext cx="0" cy="62664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211">
            <a:extLst>
              <a:ext uri="{FF2B5EF4-FFF2-40B4-BE49-F238E27FC236}">
                <a16:creationId xmlns:a16="http://schemas.microsoft.com/office/drawing/2014/main" id="{0ECEA189-164F-9D4F-931A-1EB4B6667490}"/>
              </a:ext>
            </a:extLst>
          </p:cNvPr>
          <p:cNvCxnSpPr>
            <a:cxnSpLocks/>
          </p:cNvCxnSpPr>
          <p:nvPr/>
        </p:nvCxnSpPr>
        <p:spPr>
          <a:xfrm>
            <a:off x="8014581" y="4625762"/>
            <a:ext cx="8320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TextBox 223">
            <a:extLst>
              <a:ext uri="{FF2B5EF4-FFF2-40B4-BE49-F238E27FC236}">
                <a16:creationId xmlns:a16="http://schemas.microsoft.com/office/drawing/2014/main" id="{2308C7C0-2C1A-E04F-8C51-46D88950EF13}"/>
              </a:ext>
            </a:extLst>
          </p:cNvPr>
          <p:cNvSpPr txBox="1"/>
          <p:nvPr/>
        </p:nvSpPr>
        <p:spPr>
          <a:xfrm>
            <a:off x="10984995" y="3173856"/>
            <a:ext cx="110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5A2B40-CC02-3748-9C95-EBACF519A6B4}"/>
              </a:ext>
            </a:extLst>
          </p:cNvPr>
          <p:cNvSpPr/>
          <p:nvPr/>
        </p:nvSpPr>
        <p:spPr>
          <a:xfrm>
            <a:off x="0" y="6553284"/>
            <a:ext cx="11684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</a:t>
            </a:r>
            <a:r>
              <a:rPr lang="fr-FR" sz="1600" dirty="0" err="1"/>
              <a:t>Tilk</a:t>
            </a:r>
            <a:r>
              <a:rPr lang="fr-FR" sz="1600" dirty="0"/>
              <a:t> 2016] </a:t>
            </a:r>
            <a:r>
              <a:rPr lang="fr-FR" sz="1600" dirty="0" err="1"/>
              <a:t>Bidirectional</a:t>
            </a:r>
            <a:r>
              <a:rPr lang="fr-FR" sz="1600" dirty="0"/>
              <a:t> </a:t>
            </a:r>
            <a:r>
              <a:rPr lang="fr-FR" sz="1600" dirty="0" err="1"/>
              <a:t>recurrent</a:t>
            </a:r>
            <a:r>
              <a:rPr lang="fr-FR" sz="1600" dirty="0"/>
              <a:t> neural network </a:t>
            </a:r>
            <a:r>
              <a:rPr lang="fr-FR" sz="1600" dirty="0" err="1"/>
              <a:t>with</a:t>
            </a:r>
            <a:r>
              <a:rPr lang="fr-FR" sz="1600" dirty="0"/>
              <a:t> attention </a:t>
            </a:r>
            <a:r>
              <a:rPr lang="fr-FR" sz="1600" dirty="0" err="1"/>
              <a:t>mechanism</a:t>
            </a:r>
            <a:r>
              <a:rPr lang="fr-FR" sz="1600" dirty="0"/>
              <a:t> for </a:t>
            </a:r>
            <a:r>
              <a:rPr lang="fr-FR" sz="1600" dirty="0" err="1"/>
              <a:t>punctuation</a:t>
            </a:r>
            <a:r>
              <a:rPr lang="fr-FR" sz="1600" dirty="0"/>
              <a:t> </a:t>
            </a:r>
            <a:r>
              <a:rPr lang="fr-FR" sz="1600" dirty="0" err="1"/>
              <a:t>restoration</a:t>
            </a:r>
            <a:r>
              <a:rPr lang="fr-FR" sz="1600" dirty="0"/>
              <a:t>, </a:t>
            </a:r>
            <a:r>
              <a:rPr lang="fr-FR" sz="1600" dirty="0" err="1"/>
              <a:t>Tilk</a:t>
            </a:r>
            <a:r>
              <a:rPr lang="fr-FR" sz="1600" dirty="0"/>
              <a:t> et al, </a:t>
            </a:r>
            <a:r>
              <a:rPr lang="fr-FR" sz="1600" dirty="0" err="1"/>
              <a:t>Interspeech</a:t>
            </a:r>
            <a:r>
              <a:rPr lang="fr-FR" sz="1600" dirty="0"/>
              <a:t> 2016.</a:t>
            </a:r>
          </a:p>
          <a:p>
            <a:r>
              <a:rPr lang="fr-FR" sz="1600" dirty="0"/>
              <a:t>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360CA1-214B-EC46-B87F-DBE7136F4B03}"/>
              </a:ext>
            </a:extLst>
          </p:cNvPr>
          <p:cNvSpPr/>
          <p:nvPr/>
        </p:nvSpPr>
        <p:spPr>
          <a:xfrm>
            <a:off x="5913036" y="4526338"/>
            <a:ext cx="105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[</a:t>
            </a:r>
            <a:r>
              <a:rPr lang="fr-FR" sz="1600" dirty="0" err="1"/>
              <a:t>Tilk</a:t>
            </a:r>
            <a:r>
              <a:rPr lang="fr-FR" sz="1600" dirty="0"/>
              <a:t> 2016]</a:t>
            </a:r>
          </a:p>
        </p:txBody>
      </p:sp>
    </p:spTree>
    <p:extLst>
      <p:ext uri="{BB962C8B-B14F-4D97-AF65-F5344CB8AC3E}">
        <p14:creationId xmlns:p14="http://schemas.microsoft.com/office/powerpoint/2010/main" val="25668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1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 tmFilter="0, 0; .2, .5; .8, .5; 1, 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" autoRev="1" fill="hold"/>
                                        <p:tgtEl>
                                          <p:spTgt spid="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 tmFilter="0, 0; .2, .5; .8, .5; 1, 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000" autoRev="1" fill="hold"/>
                                        <p:tgtEl>
                                          <p:spTgt spid="1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 tmFilter="0, 0; .2, .5; .8, .5; 1, 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000" autoRev="1" fill="hold"/>
                                        <p:tgtEl>
                                          <p:spTgt spid="1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1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00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 tmFilter="0, 0; .2, .5; .8, .5; 1, 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1000" autoRev="1" fill="hold"/>
                                        <p:tgtEl>
                                          <p:spTgt spid="1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1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 tmFilter="0, 0; .2, .5; .8, .5; 1, 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1000" autoRev="1" fill="hold"/>
                                        <p:tgtEl>
                                          <p:spTgt spid="1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100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 tmFilter="0, 0; .2, .5; .8, .5; 1, 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000" autoRev="1" fill="hold"/>
                                        <p:tgtEl>
                                          <p:spTgt spid="1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 tmFilter="0, 0; .2, .5; .8, .5; 1, 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1000" autoRev="1" fill="hold"/>
                                        <p:tgtEl>
                                          <p:spTgt spid="1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 tmFilter="0, 0; .2, .5; .8, .5; 1, 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1000" autoRev="1" fill="hold"/>
                                        <p:tgtEl>
                                          <p:spTgt spid="1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 tmFilter="0, 0; .2, .5; .8, .5; 1, 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000" autoRev="1" fill="hold"/>
                                        <p:tgtEl>
                                          <p:spTgt spid="1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 tmFilter="0, 0; .2, .5; .8, .5; 1, 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1000" autoRev="1" fill="hold"/>
                                        <p:tgtEl>
                                          <p:spTgt spid="1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 tmFilter="0, 0; .2, .5; .8, .5; 1, 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000" autoRev="1" fill="hold"/>
                                        <p:tgtEl>
                                          <p:spTgt spid="1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 tmFilter="0, 0; .2, .5; .8, .5; 1, 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000" autoRev="1" fill="hold"/>
                                        <p:tgtEl>
                                          <p:spTgt spid="1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0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100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000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6" grpId="0" animBg="1"/>
      <p:bldP spid="157" grpId="0"/>
      <p:bldP spid="160" grpId="0" animBg="1"/>
      <p:bldP spid="161" grpId="0" animBg="1"/>
      <p:bldP spid="162" grpId="0"/>
      <p:bldP spid="163" grpId="0"/>
      <p:bldP spid="173" grpId="0"/>
      <p:bldP spid="175" grpId="0" animBg="1"/>
      <p:bldP spid="178" grpId="0" animBg="1"/>
      <p:bldP spid="179" grpId="0" animBg="1"/>
      <p:bldP spid="180" grpId="0" animBg="1"/>
      <p:bldP spid="1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23D53E-E34A-4241-B504-B22D000B7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/>
              <a:t>Generating</a:t>
            </a:r>
            <a:r>
              <a:rPr lang="fr-FR" dirty="0"/>
              <a:t> </a:t>
            </a:r>
            <a:r>
              <a:rPr lang="fr-FR" dirty="0" err="1"/>
              <a:t>VideoQA</a:t>
            </a:r>
            <a:r>
              <a:rPr lang="fr-FR" dirty="0"/>
              <a:t> data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1263F2F-122E-D24B-A78D-E9E92BC7416F}"/>
              </a:ext>
            </a:extLst>
          </p:cNvPr>
          <p:cNvSpPr/>
          <p:nvPr/>
        </p:nvSpPr>
        <p:spPr>
          <a:xfrm>
            <a:off x="8824835" y="3155701"/>
            <a:ext cx="3283942" cy="3429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4" name="Picture 4">
            <a:extLst>
              <a:ext uri="{FF2B5EF4-FFF2-40B4-BE49-F238E27FC236}">
                <a16:creationId xmlns:a16="http://schemas.microsoft.com/office/drawing/2014/main" id="{27AD5ADE-B657-6640-8324-57C5829C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" t="8489" b="5581"/>
          <a:stretch/>
        </p:blipFill>
        <p:spPr>
          <a:xfrm>
            <a:off x="141927" y="2901243"/>
            <a:ext cx="1985013" cy="1073730"/>
          </a:xfrm>
          <a:prstGeom prst="rect">
            <a:avLst/>
          </a:prstGeom>
        </p:spPr>
      </p:pic>
      <p:pic>
        <p:nvPicPr>
          <p:cNvPr id="155" name="Picture 6">
            <a:extLst>
              <a:ext uri="{FF2B5EF4-FFF2-40B4-BE49-F238E27FC236}">
                <a16:creationId xmlns:a16="http://schemas.microsoft.com/office/drawing/2014/main" id="{ECB5D9D1-723D-FC48-9217-501F1C4F7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13" r="3439" b="5857"/>
          <a:stretch/>
        </p:blipFill>
        <p:spPr>
          <a:xfrm>
            <a:off x="142641" y="3962618"/>
            <a:ext cx="1985013" cy="1073730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102C36B8-B244-3540-900E-E1B6D36A255D}"/>
              </a:ext>
            </a:extLst>
          </p:cNvPr>
          <p:cNvSpPr/>
          <p:nvPr/>
        </p:nvSpPr>
        <p:spPr>
          <a:xfrm>
            <a:off x="2372175" y="2000523"/>
            <a:ext cx="2334922" cy="7320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“to dry before you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stick him on a kick I”</a:t>
            </a:r>
          </a:p>
        </p:txBody>
      </p:sp>
      <p:sp>
        <p:nvSpPr>
          <p:cNvPr id="157" name="TextBox 9">
            <a:extLst>
              <a:ext uri="{FF2B5EF4-FFF2-40B4-BE49-F238E27FC236}">
                <a16:creationId xmlns:a16="http://schemas.microsoft.com/office/drawing/2014/main" id="{D44D2859-3001-5C4F-A465-04A99486976B}"/>
              </a:ext>
            </a:extLst>
          </p:cNvPr>
          <p:cNvSpPr txBox="1"/>
          <p:nvPr/>
        </p:nvSpPr>
        <p:spPr>
          <a:xfrm>
            <a:off x="2598918" y="1503780"/>
            <a:ext cx="2057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Raw narration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3A60A61-B686-574A-A310-35E83391E361}"/>
              </a:ext>
            </a:extLst>
          </p:cNvPr>
          <p:cNvSpPr/>
          <p:nvPr/>
        </p:nvSpPr>
        <p:spPr>
          <a:xfrm>
            <a:off x="6702876" y="1928027"/>
            <a:ext cx="2750963" cy="69730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“I put up some pictures of </a:t>
            </a:r>
          </a:p>
          <a:p>
            <a:pPr algn="ctr"/>
            <a:r>
              <a:rPr lang="en-US" dirty="0"/>
              <a:t>him with another monkey.”</a:t>
            </a:r>
          </a:p>
        </p:txBody>
      </p:sp>
      <p:sp>
        <p:nvSpPr>
          <p:cNvPr id="159" name="TextBox 12">
            <a:extLst>
              <a:ext uri="{FF2B5EF4-FFF2-40B4-BE49-F238E27FC236}">
                <a16:creationId xmlns:a16="http://schemas.microsoft.com/office/drawing/2014/main" id="{7B9923BA-BCDE-494B-A83A-5E1C359CC20A}"/>
              </a:ext>
            </a:extLst>
          </p:cNvPr>
          <p:cNvSpPr txBox="1"/>
          <p:nvPr/>
        </p:nvSpPr>
        <p:spPr>
          <a:xfrm>
            <a:off x="5941585" y="1501792"/>
            <a:ext cx="3499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Extracted sentence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8B8F6FD-AFB5-2F41-9066-D3FF4C579892}"/>
              </a:ext>
            </a:extLst>
          </p:cNvPr>
          <p:cNvSpPr/>
          <p:nvPr/>
        </p:nvSpPr>
        <p:spPr>
          <a:xfrm>
            <a:off x="9785715" y="3213506"/>
            <a:ext cx="1134565" cy="4810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“Monkey”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2E048CE-1D9E-2641-A5CF-C23D8DAD371F}"/>
              </a:ext>
            </a:extLst>
          </p:cNvPr>
          <p:cNvSpPr/>
          <p:nvPr/>
        </p:nvSpPr>
        <p:spPr>
          <a:xfrm>
            <a:off x="9130905" y="4190676"/>
            <a:ext cx="2620638" cy="7057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“What animal did I put up </a:t>
            </a:r>
          </a:p>
          <a:p>
            <a:pPr algn="ctr"/>
            <a:r>
              <a:rPr lang="en-US" dirty="0"/>
              <a:t>pictures of him with?”</a:t>
            </a:r>
          </a:p>
        </p:txBody>
      </p:sp>
      <p:sp>
        <p:nvSpPr>
          <p:cNvPr id="162" name="TextBox 19">
            <a:extLst>
              <a:ext uri="{FF2B5EF4-FFF2-40B4-BE49-F238E27FC236}">
                <a16:creationId xmlns:a16="http://schemas.microsoft.com/office/drawing/2014/main" id="{3E095EA4-4FE4-7043-89BB-84687834E9C8}"/>
              </a:ext>
            </a:extLst>
          </p:cNvPr>
          <p:cNvSpPr txBox="1"/>
          <p:nvPr/>
        </p:nvSpPr>
        <p:spPr>
          <a:xfrm>
            <a:off x="9310593" y="3664588"/>
            <a:ext cx="202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Extracted answer</a:t>
            </a:r>
          </a:p>
        </p:txBody>
      </p:sp>
      <p:sp>
        <p:nvSpPr>
          <p:cNvPr id="163" name="TextBox 20">
            <a:extLst>
              <a:ext uri="{FF2B5EF4-FFF2-40B4-BE49-F238E27FC236}">
                <a16:creationId xmlns:a16="http://schemas.microsoft.com/office/drawing/2014/main" id="{06BD7C25-F060-F649-8F2A-A40FEBBA914F}"/>
              </a:ext>
            </a:extLst>
          </p:cNvPr>
          <p:cNvSpPr txBox="1"/>
          <p:nvPr/>
        </p:nvSpPr>
        <p:spPr>
          <a:xfrm>
            <a:off x="9243530" y="4860290"/>
            <a:ext cx="21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question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8EB085-295F-344C-9E17-08771DD0E21B}"/>
              </a:ext>
            </a:extLst>
          </p:cNvPr>
          <p:cNvSpPr/>
          <p:nvPr/>
        </p:nvSpPr>
        <p:spPr>
          <a:xfrm>
            <a:off x="5167165" y="3422869"/>
            <a:ext cx="1521864" cy="11239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Sentence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extractor</a:t>
            </a:r>
          </a:p>
        </p:txBody>
      </p:sp>
      <p:pic>
        <p:nvPicPr>
          <p:cNvPr id="165" name="Picture 10">
            <a:extLst>
              <a:ext uri="{FF2B5EF4-FFF2-40B4-BE49-F238E27FC236}">
                <a16:creationId xmlns:a16="http://schemas.microsoft.com/office/drawing/2014/main" id="{F39963D8-8811-B440-8C23-B8751E3E8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216" y="1616874"/>
            <a:ext cx="145502" cy="170447"/>
          </a:xfrm>
          <a:prstGeom prst="rect">
            <a:avLst/>
          </a:prstGeom>
        </p:spPr>
      </p:pic>
      <p:pic>
        <p:nvPicPr>
          <p:cNvPr id="166" name="Picture 14">
            <a:extLst>
              <a:ext uri="{FF2B5EF4-FFF2-40B4-BE49-F238E27FC236}">
                <a16:creationId xmlns:a16="http://schemas.microsoft.com/office/drawing/2014/main" id="{FC48F4C2-F869-574D-BF8E-D8B41EC23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667" y="1614759"/>
            <a:ext cx="411735" cy="237304"/>
          </a:xfrm>
          <a:prstGeom prst="rect">
            <a:avLst/>
          </a:prstGeom>
        </p:spPr>
      </p:pic>
      <p:pic>
        <p:nvPicPr>
          <p:cNvPr id="167" name="Picture 18">
            <a:extLst>
              <a:ext uri="{FF2B5EF4-FFF2-40B4-BE49-F238E27FC236}">
                <a16:creationId xmlns:a16="http://schemas.microsoft.com/office/drawing/2014/main" id="{02366A27-C674-384A-B1A5-28DD7E501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516" y="4162325"/>
            <a:ext cx="199161" cy="240519"/>
          </a:xfrm>
          <a:prstGeom prst="rect">
            <a:avLst/>
          </a:prstGeom>
        </p:spPr>
      </p:pic>
      <p:pic>
        <p:nvPicPr>
          <p:cNvPr id="168" name="Picture 26">
            <a:extLst>
              <a:ext uri="{FF2B5EF4-FFF2-40B4-BE49-F238E27FC236}">
                <a16:creationId xmlns:a16="http://schemas.microsoft.com/office/drawing/2014/main" id="{168E094A-B436-2946-AD2F-6E47C51DC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7061" y="5017055"/>
            <a:ext cx="112202" cy="165522"/>
          </a:xfrm>
          <a:prstGeom prst="rect">
            <a:avLst/>
          </a:prstGeom>
        </p:spPr>
      </p:pic>
      <p:pic>
        <p:nvPicPr>
          <p:cNvPr id="169" name="Picture 29">
            <a:extLst>
              <a:ext uri="{FF2B5EF4-FFF2-40B4-BE49-F238E27FC236}">
                <a16:creationId xmlns:a16="http://schemas.microsoft.com/office/drawing/2014/main" id="{0DC3410D-2F31-854D-A4CF-04ACD1352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2130" y="3807476"/>
            <a:ext cx="125112" cy="118378"/>
          </a:xfrm>
          <a:prstGeom prst="rect">
            <a:avLst/>
          </a:prstGeom>
        </p:spPr>
      </p:pic>
      <p:pic>
        <p:nvPicPr>
          <p:cNvPr id="170" name="Picture 3">
            <a:extLst>
              <a:ext uri="{FF2B5EF4-FFF2-40B4-BE49-F238E27FC236}">
                <a16:creationId xmlns:a16="http://schemas.microsoft.com/office/drawing/2014/main" id="{80A4F2A6-996E-9B42-A5FB-34EB700F23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632"/>
          <a:stretch/>
        </p:blipFill>
        <p:spPr>
          <a:xfrm>
            <a:off x="135240" y="5040227"/>
            <a:ext cx="1985015" cy="1064941"/>
          </a:xfrm>
          <a:prstGeom prst="rect">
            <a:avLst/>
          </a:prstGeom>
        </p:spPr>
      </p:pic>
      <p:pic>
        <p:nvPicPr>
          <p:cNvPr id="171" name="Picture 13">
            <a:extLst>
              <a:ext uri="{FF2B5EF4-FFF2-40B4-BE49-F238E27FC236}">
                <a16:creationId xmlns:a16="http://schemas.microsoft.com/office/drawing/2014/main" id="{82EC41D0-B052-114D-A9EB-2953640CD0D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54"/>
          <a:stretch/>
        </p:blipFill>
        <p:spPr>
          <a:xfrm>
            <a:off x="151933" y="1827512"/>
            <a:ext cx="1951629" cy="1073730"/>
          </a:xfrm>
          <a:prstGeom prst="rect">
            <a:avLst/>
          </a:prstGeom>
        </p:spPr>
      </p:pic>
      <p:grpSp>
        <p:nvGrpSpPr>
          <p:cNvPr id="172" name="Group 216">
            <a:extLst>
              <a:ext uri="{FF2B5EF4-FFF2-40B4-BE49-F238E27FC236}">
                <a16:creationId xmlns:a16="http://schemas.microsoft.com/office/drawing/2014/main" id="{40FA4541-64DA-9D42-B3FD-8C52D62247F0}"/>
              </a:ext>
            </a:extLst>
          </p:cNvPr>
          <p:cNvGrpSpPr/>
          <p:nvPr/>
        </p:nvGrpSpPr>
        <p:grpSpPr>
          <a:xfrm>
            <a:off x="8893362" y="5374766"/>
            <a:ext cx="3183801" cy="861840"/>
            <a:chOff x="13013999" y="5706937"/>
            <a:chExt cx="3921795" cy="1078857"/>
          </a:xfrm>
        </p:grpSpPr>
        <p:pic>
          <p:nvPicPr>
            <p:cNvPr id="204" name="Picture 78">
              <a:extLst>
                <a:ext uri="{FF2B5EF4-FFF2-40B4-BE49-F238E27FC236}">
                  <a16:creationId xmlns:a16="http://schemas.microsoft.com/office/drawing/2014/main" id="{2C9A01C8-18BE-3E4A-AD35-D18ACD59F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39" t="8489" b="5581"/>
            <a:stretch/>
          </p:blipFill>
          <p:spPr>
            <a:xfrm>
              <a:off x="13050484" y="5706937"/>
              <a:ext cx="1942653" cy="1067887"/>
            </a:xfrm>
            <a:prstGeom prst="rect">
              <a:avLst/>
            </a:prstGeom>
          </p:spPr>
        </p:pic>
        <p:pic>
          <p:nvPicPr>
            <p:cNvPr id="205" name="Picture 79">
              <a:extLst>
                <a:ext uri="{FF2B5EF4-FFF2-40B4-BE49-F238E27FC236}">
                  <a16:creationId xmlns:a16="http://schemas.microsoft.com/office/drawing/2014/main" id="{A7A782A2-3D5C-5740-897A-259EFE761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13" r="3439" b="5857"/>
            <a:stretch/>
          </p:blipFill>
          <p:spPr>
            <a:xfrm>
              <a:off x="14993140" y="5717907"/>
              <a:ext cx="1942654" cy="1067887"/>
            </a:xfrm>
            <a:prstGeom prst="rect">
              <a:avLst/>
            </a:prstGeom>
          </p:spPr>
        </p:pic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1D8DD439-1DA8-954F-8B55-8C8C98059B01}"/>
                </a:ext>
              </a:extLst>
            </p:cNvPr>
            <p:cNvSpPr/>
            <p:nvPr/>
          </p:nvSpPr>
          <p:spPr>
            <a:xfrm>
              <a:off x="13013999" y="5709945"/>
              <a:ext cx="3914672" cy="1073748"/>
            </a:xfrm>
            <a:prstGeom prst="rect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3" name="TextBox 92">
            <a:extLst>
              <a:ext uri="{FF2B5EF4-FFF2-40B4-BE49-F238E27FC236}">
                <a16:creationId xmlns:a16="http://schemas.microsoft.com/office/drawing/2014/main" id="{AC3EA496-D9AD-0244-B6BE-C518CE762395}"/>
              </a:ext>
            </a:extLst>
          </p:cNvPr>
          <p:cNvSpPr txBox="1"/>
          <p:nvPr/>
        </p:nvSpPr>
        <p:spPr>
          <a:xfrm>
            <a:off x="9128807" y="6222046"/>
            <a:ext cx="266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Sentence-aligned video</a:t>
            </a:r>
          </a:p>
        </p:txBody>
      </p:sp>
      <p:pic>
        <p:nvPicPr>
          <p:cNvPr id="174" name="Picture 95">
            <a:extLst>
              <a:ext uri="{FF2B5EF4-FFF2-40B4-BE49-F238E27FC236}">
                <a16:creationId xmlns:a16="http://schemas.microsoft.com/office/drawing/2014/main" id="{465F70AA-51EC-7A4A-A04C-B801F79C37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0420" y="6353234"/>
            <a:ext cx="136971" cy="140399"/>
          </a:xfrm>
          <a:prstGeom prst="rect">
            <a:avLst/>
          </a:prstGeom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5C82AD08-B318-E94F-B55B-1ECC8503326C}"/>
              </a:ext>
            </a:extLst>
          </p:cNvPr>
          <p:cNvSpPr/>
          <p:nvPr/>
        </p:nvSpPr>
        <p:spPr>
          <a:xfrm>
            <a:off x="119741" y="1822892"/>
            <a:ext cx="1979602" cy="43130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E204A1F-8E62-B146-A261-BFC8BB2D6080}"/>
              </a:ext>
            </a:extLst>
          </p:cNvPr>
          <p:cNvSpPr/>
          <p:nvPr/>
        </p:nvSpPr>
        <p:spPr>
          <a:xfrm>
            <a:off x="6696569" y="5512550"/>
            <a:ext cx="1584274" cy="722372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           start time</a:t>
            </a:r>
          </a:p>
          <a:p>
            <a:pPr algn="ctr"/>
            <a:r>
              <a:rPr lang="en-US" sz="1600" dirty="0"/>
              <a:t>           end time</a:t>
            </a:r>
          </a:p>
        </p:txBody>
      </p:sp>
      <p:cxnSp>
        <p:nvCxnSpPr>
          <p:cNvPr id="177" name="Straight Arrow Connector 63">
            <a:extLst>
              <a:ext uri="{FF2B5EF4-FFF2-40B4-BE49-F238E27FC236}">
                <a16:creationId xmlns:a16="http://schemas.microsoft.com/office/drawing/2014/main" id="{6B1C949F-FD88-9646-BFAA-012F46189892}"/>
              </a:ext>
            </a:extLst>
          </p:cNvPr>
          <p:cNvCxnSpPr>
            <a:cxnSpLocks/>
          </p:cNvCxnSpPr>
          <p:nvPr/>
        </p:nvCxnSpPr>
        <p:spPr>
          <a:xfrm>
            <a:off x="1705515" y="6147072"/>
            <a:ext cx="498351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C750B0-A011-3840-ACFE-9096C1FF2A04}"/>
              </a:ext>
            </a:extLst>
          </p:cNvPr>
          <p:cNvSpPr/>
          <p:nvPr/>
        </p:nvSpPr>
        <p:spPr>
          <a:xfrm>
            <a:off x="2395553" y="3067991"/>
            <a:ext cx="2310484" cy="732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“put up some pictures 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of him with another”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0B3E648A-F77D-0740-A1EF-C91D2FBD1602}"/>
              </a:ext>
            </a:extLst>
          </p:cNvPr>
          <p:cNvSpPr/>
          <p:nvPr/>
        </p:nvSpPr>
        <p:spPr>
          <a:xfrm>
            <a:off x="2430747" y="4166113"/>
            <a:ext cx="2275290" cy="6941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“monkey as well so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you can make many”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24C6113-103C-B34D-ABB0-750364D2407B}"/>
              </a:ext>
            </a:extLst>
          </p:cNvPr>
          <p:cNvSpPr/>
          <p:nvPr/>
        </p:nvSpPr>
        <p:spPr>
          <a:xfrm>
            <a:off x="2430748" y="5277602"/>
            <a:ext cx="2275290" cy="6920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“as you like thank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you for watching”</a:t>
            </a:r>
          </a:p>
        </p:txBody>
      </p:sp>
      <p:grpSp>
        <p:nvGrpSpPr>
          <p:cNvPr id="181" name="Group 1">
            <a:extLst>
              <a:ext uri="{FF2B5EF4-FFF2-40B4-BE49-F238E27FC236}">
                <a16:creationId xmlns:a16="http://schemas.microsoft.com/office/drawing/2014/main" id="{3A9FFDDF-AEA9-9042-A479-2535F0626643}"/>
              </a:ext>
            </a:extLst>
          </p:cNvPr>
          <p:cNvGrpSpPr/>
          <p:nvPr/>
        </p:nvGrpSpPr>
        <p:grpSpPr>
          <a:xfrm>
            <a:off x="9800965" y="1704499"/>
            <a:ext cx="1141088" cy="1231529"/>
            <a:chOff x="14019385" y="1377469"/>
            <a:chExt cx="1405588" cy="1541637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007F8B7-FC92-1E4B-905C-A32A9EDADB38}"/>
                </a:ext>
              </a:extLst>
            </p:cNvPr>
            <p:cNvSpPr/>
            <p:nvPr/>
          </p:nvSpPr>
          <p:spPr>
            <a:xfrm>
              <a:off x="14019385" y="1377469"/>
              <a:ext cx="1405588" cy="154163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Answer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extractor</a:t>
              </a:r>
            </a:p>
          </p:txBody>
        </p:sp>
        <p:pic>
          <p:nvPicPr>
            <p:cNvPr id="203" name="Picture 88">
              <a:extLst>
                <a:ext uri="{FF2B5EF4-FFF2-40B4-BE49-F238E27FC236}">
                  <a16:creationId xmlns:a16="http://schemas.microsoft.com/office/drawing/2014/main" id="{E409FE5E-3EC7-9940-AD09-B34F676F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537205" y="2343370"/>
              <a:ext cx="406201" cy="346023"/>
            </a:xfrm>
            <a:prstGeom prst="rect">
              <a:avLst/>
            </a:prstGeom>
          </p:spPr>
        </p:pic>
      </p:grpSp>
      <p:grpSp>
        <p:nvGrpSpPr>
          <p:cNvPr id="182" name="Group 8">
            <a:extLst>
              <a:ext uri="{FF2B5EF4-FFF2-40B4-BE49-F238E27FC236}">
                <a16:creationId xmlns:a16="http://schemas.microsoft.com/office/drawing/2014/main" id="{A85B6F1B-F793-B14B-93DF-5614D3DB631B}"/>
              </a:ext>
            </a:extLst>
          </p:cNvPr>
          <p:cNvGrpSpPr/>
          <p:nvPr/>
        </p:nvGrpSpPr>
        <p:grpSpPr>
          <a:xfrm>
            <a:off x="7424196" y="2927391"/>
            <a:ext cx="1180771" cy="1094508"/>
            <a:chOff x="15617371" y="2196636"/>
            <a:chExt cx="1454470" cy="1370113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FFC1482-03C0-4F4F-B562-F5BC559BEA44}"/>
                </a:ext>
              </a:extLst>
            </p:cNvPr>
            <p:cNvSpPr/>
            <p:nvPr/>
          </p:nvSpPr>
          <p:spPr>
            <a:xfrm>
              <a:off x="15617371" y="2196636"/>
              <a:ext cx="1454470" cy="137011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Question generator</a:t>
              </a:r>
            </a:p>
          </p:txBody>
        </p:sp>
        <p:pic>
          <p:nvPicPr>
            <p:cNvPr id="201" name="Picture 91">
              <a:extLst>
                <a:ext uri="{FF2B5EF4-FFF2-40B4-BE49-F238E27FC236}">
                  <a16:creationId xmlns:a16="http://schemas.microsoft.com/office/drawing/2014/main" id="{542A5681-D28F-1B45-B1BE-BED528AF4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185284" y="3078514"/>
              <a:ext cx="369399" cy="383885"/>
            </a:xfrm>
            <a:prstGeom prst="rect">
              <a:avLst/>
            </a:prstGeom>
          </p:spPr>
        </p:pic>
      </p:grpSp>
      <p:cxnSp>
        <p:nvCxnSpPr>
          <p:cNvPr id="183" name="Straight Arrow Connector 94">
            <a:extLst>
              <a:ext uri="{FF2B5EF4-FFF2-40B4-BE49-F238E27FC236}">
                <a16:creationId xmlns:a16="http://schemas.microsoft.com/office/drawing/2014/main" id="{E9E5FD6A-295F-8B48-BBB5-90B42D6544CC}"/>
              </a:ext>
            </a:extLst>
          </p:cNvPr>
          <p:cNvCxnSpPr>
            <a:cxnSpLocks/>
          </p:cNvCxnSpPr>
          <p:nvPr/>
        </p:nvCxnSpPr>
        <p:spPr>
          <a:xfrm>
            <a:off x="8280843" y="5811753"/>
            <a:ext cx="5657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4" name="Picture 97">
            <a:extLst>
              <a:ext uri="{FF2B5EF4-FFF2-40B4-BE49-F238E27FC236}">
                <a16:creationId xmlns:a16="http://schemas.microsoft.com/office/drawing/2014/main" id="{922FCF60-3938-AB40-AC0D-E52B53281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071" y="5739745"/>
            <a:ext cx="456503" cy="263106"/>
          </a:xfrm>
          <a:prstGeom prst="rect">
            <a:avLst/>
          </a:prstGeom>
        </p:spPr>
      </p:pic>
      <p:cxnSp>
        <p:nvCxnSpPr>
          <p:cNvPr id="185" name="Straight Arrow Connector 98">
            <a:extLst>
              <a:ext uri="{FF2B5EF4-FFF2-40B4-BE49-F238E27FC236}">
                <a16:creationId xmlns:a16="http://schemas.microsoft.com/office/drawing/2014/main" id="{16300A59-0A0C-4048-B6F1-E61E5B97551E}"/>
              </a:ext>
            </a:extLst>
          </p:cNvPr>
          <p:cNvCxnSpPr>
            <a:cxnSpLocks/>
          </p:cNvCxnSpPr>
          <p:nvPr/>
        </p:nvCxnSpPr>
        <p:spPr>
          <a:xfrm>
            <a:off x="9443228" y="2322591"/>
            <a:ext cx="363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00">
            <a:extLst>
              <a:ext uri="{FF2B5EF4-FFF2-40B4-BE49-F238E27FC236}">
                <a16:creationId xmlns:a16="http://schemas.microsoft.com/office/drawing/2014/main" id="{15BEC31E-1E30-4C44-B1C6-0621A7A5B36B}"/>
              </a:ext>
            </a:extLst>
          </p:cNvPr>
          <p:cNvCxnSpPr>
            <a:cxnSpLocks/>
            <a:endCxn id="200" idx="3"/>
          </p:cNvCxnSpPr>
          <p:nvPr/>
        </p:nvCxnSpPr>
        <p:spPr>
          <a:xfrm flipH="1">
            <a:off x="8604967" y="3467213"/>
            <a:ext cx="1201462" cy="74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04">
            <a:extLst>
              <a:ext uri="{FF2B5EF4-FFF2-40B4-BE49-F238E27FC236}">
                <a16:creationId xmlns:a16="http://schemas.microsoft.com/office/drawing/2014/main" id="{926BF46E-ED28-DB4E-AA2B-CF24AE4982A8}"/>
              </a:ext>
            </a:extLst>
          </p:cNvPr>
          <p:cNvCxnSpPr>
            <a:cxnSpLocks/>
          </p:cNvCxnSpPr>
          <p:nvPr/>
        </p:nvCxnSpPr>
        <p:spPr>
          <a:xfrm flipH="1">
            <a:off x="10386224" y="2936839"/>
            <a:ext cx="275" cy="276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06">
            <a:extLst>
              <a:ext uri="{FF2B5EF4-FFF2-40B4-BE49-F238E27FC236}">
                <a16:creationId xmlns:a16="http://schemas.microsoft.com/office/drawing/2014/main" id="{715DE412-90C2-D147-A982-6DF680B8F670}"/>
              </a:ext>
            </a:extLst>
          </p:cNvPr>
          <p:cNvCxnSpPr>
            <a:cxnSpLocks/>
          </p:cNvCxnSpPr>
          <p:nvPr/>
        </p:nvCxnSpPr>
        <p:spPr>
          <a:xfrm>
            <a:off x="5928097" y="4543574"/>
            <a:ext cx="0" cy="120385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08">
            <a:extLst>
              <a:ext uri="{FF2B5EF4-FFF2-40B4-BE49-F238E27FC236}">
                <a16:creationId xmlns:a16="http://schemas.microsoft.com/office/drawing/2014/main" id="{D579980E-C451-3849-BD25-C9B5E4A55722}"/>
              </a:ext>
            </a:extLst>
          </p:cNvPr>
          <p:cNvCxnSpPr>
            <a:cxnSpLocks/>
          </p:cNvCxnSpPr>
          <p:nvPr/>
        </p:nvCxnSpPr>
        <p:spPr>
          <a:xfrm>
            <a:off x="5914250" y="5739745"/>
            <a:ext cx="7747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11">
            <a:extLst>
              <a:ext uri="{FF2B5EF4-FFF2-40B4-BE49-F238E27FC236}">
                <a16:creationId xmlns:a16="http://schemas.microsoft.com/office/drawing/2014/main" id="{5942E9C0-F748-0B4E-AE63-FB003C5FF93F}"/>
              </a:ext>
            </a:extLst>
          </p:cNvPr>
          <p:cNvCxnSpPr>
            <a:cxnSpLocks/>
            <a:stCxn id="180" idx="3"/>
            <a:endCxn id="164" idx="1"/>
          </p:cNvCxnSpPr>
          <p:nvPr/>
        </p:nvCxnSpPr>
        <p:spPr>
          <a:xfrm flipV="1">
            <a:off x="4706039" y="3984837"/>
            <a:ext cx="461126" cy="16387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14">
            <a:extLst>
              <a:ext uri="{FF2B5EF4-FFF2-40B4-BE49-F238E27FC236}">
                <a16:creationId xmlns:a16="http://schemas.microsoft.com/office/drawing/2014/main" id="{B5E2D38E-D806-5348-BE37-D481827A3247}"/>
              </a:ext>
            </a:extLst>
          </p:cNvPr>
          <p:cNvCxnSpPr>
            <a:cxnSpLocks/>
            <a:stCxn id="156" idx="3"/>
            <a:endCxn id="164" idx="1"/>
          </p:cNvCxnSpPr>
          <p:nvPr/>
        </p:nvCxnSpPr>
        <p:spPr>
          <a:xfrm>
            <a:off x="4707097" y="2366563"/>
            <a:ext cx="460067" cy="16182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17">
            <a:extLst>
              <a:ext uri="{FF2B5EF4-FFF2-40B4-BE49-F238E27FC236}">
                <a16:creationId xmlns:a16="http://schemas.microsoft.com/office/drawing/2014/main" id="{D477FDC9-0FC6-8542-813E-195CF160CC48}"/>
              </a:ext>
            </a:extLst>
          </p:cNvPr>
          <p:cNvCxnSpPr>
            <a:cxnSpLocks/>
            <a:stCxn id="178" idx="3"/>
            <a:endCxn id="164" idx="1"/>
          </p:cNvCxnSpPr>
          <p:nvPr/>
        </p:nvCxnSpPr>
        <p:spPr>
          <a:xfrm>
            <a:off x="4706038" y="3434032"/>
            <a:ext cx="461127" cy="5508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Arrow Connector 120">
            <a:extLst>
              <a:ext uri="{FF2B5EF4-FFF2-40B4-BE49-F238E27FC236}">
                <a16:creationId xmlns:a16="http://schemas.microsoft.com/office/drawing/2014/main" id="{FE2CD8AE-ACC6-9E43-B482-4292EA272686}"/>
              </a:ext>
            </a:extLst>
          </p:cNvPr>
          <p:cNvCxnSpPr>
            <a:cxnSpLocks/>
            <a:stCxn id="179" idx="3"/>
            <a:endCxn id="164" idx="1"/>
          </p:cNvCxnSpPr>
          <p:nvPr/>
        </p:nvCxnSpPr>
        <p:spPr>
          <a:xfrm flipV="1">
            <a:off x="4706038" y="3984837"/>
            <a:ext cx="461127" cy="5283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27">
            <a:extLst>
              <a:ext uri="{FF2B5EF4-FFF2-40B4-BE49-F238E27FC236}">
                <a16:creationId xmlns:a16="http://schemas.microsoft.com/office/drawing/2014/main" id="{057F488D-EDC8-AE4F-A6C3-DB4BCB12CB67}"/>
              </a:ext>
            </a:extLst>
          </p:cNvPr>
          <p:cNvCxnSpPr>
            <a:cxnSpLocks/>
          </p:cNvCxnSpPr>
          <p:nvPr/>
        </p:nvCxnSpPr>
        <p:spPr>
          <a:xfrm>
            <a:off x="5928097" y="2265517"/>
            <a:ext cx="0" cy="115735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29">
            <a:extLst>
              <a:ext uri="{FF2B5EF4-FFF2-40B4-BE49-F238E27FC236}">
                <a16:creationId xmlns:a16="http://schemas.microsoft.com/office/drawing/2014/main" id="{454AD40C-08D8-184F-96C1-AF06BC3F77FF}"/>
              </a:ext>
            </a:extLst>
          </p:cNvPr>
          <p:cNvCxnSpPr>
            <a:cxnSpLocks/>
          </p:cNvCxnSpPr>
          <p:nvPr/>
        </p:nvCxnSpPr>
        <p:spPr>
          <a:xfrm>
            <a:off x="5914250" y="2276676"/>
            <a:ext cx="77477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200">
            <a:extLst>
              <a:ext uri="{FF2B5EF4-FFF2-40B4-BE49-F238E27FC236}">
                <a16:creationId xmlns:a16="http://schemas.microsoft.com/office/drawing/2014/main" id="{28904FCE-FE80-614A-97BD-839E387C69B4}"/>
              </a:ext>
            </a:extLst>
          </p:cNvPr>
          <p:cNvCxnSpPr>
            <a:cxnSpLocks/>
          </p:cNvCxnSpPr>
          <p:nvPr/>
        </p:nvCxnSpPr>
        <p:spPr>
          <a:xfrm>
            <a:off x="8017755" y="2640279"/>
            <a:ext cx="0" cy="287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208">
            <a:extLst>
              <a:ext uri="{FF2B5EF4-FFF2-40B4-BE49-F238E27FC236}">
                <a16:creationId xmlns:a16="http://schemas.microsoft.com/office/drawing/2014/main" id="{AA36D4DF-DE4A-B54E-AAC7-7874AD5D7134}"/>
              </a:ext>
            </a:extLst>
          </p:cNvPr>
          <p:cNvCxnSpPr>
            <a:cxnSpLocks/>
          </p:cNvCxnSpPr>
          <p:nvPr/>
        </p:nvCxnSpPr>
        <p:spPr>
          <a:xfrm>
            <a:off x="8033306" y="4014060"/>
            <a:ext cx="0" cy="62664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211">
            <a:extLst>
              <a:ext uri="{FF2B5EF4-FFF2-40B4-BE49-F238E27FC236}">
                <a16:creationId xmlns:a16="http://schemas.microsoft.com/office/drawing/2014/main" id="{0ECEA189-164F-9D4F-931A-1EB4B6667490}"/>
              </a:ext>
            </a:extLst>
          </p:cNvPr>
          <p:cNvCxnSpPr>
            <a:cxnSpLocks/>
          </p:cNvCxnSpPr>
          <p:nvPr/>
        </p:nvCxnSpPr>
        <p:spPr>
          <a:xfrm>
            <a:off x="8014581" y="4625762"/>
            <a:ext cx="8320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TextBox 223">
            <a:extLst>
              <a:ext uri="{FF2B5EF4-FFF2-40B4-BE49-F238E27FC236}">
                <a16:creationId xmlns:a16="http://schemas.microsoft.com/office/drawing/2014/main" id="{2308C7C0-2C1A-E04F-8C51-46D88950EF13}"/>
              </a:ext>
            </a:extLst>
          </p:cNvPr>
          <p:cNvSpPr txBox="1"/>
          <p:nvPr/>
        </p:nvSpPr>
        <p:spPr>
          <a:xfrm>
            <a:off x="10984995" y="3173856"/>
            <a:ext cx="110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8516A5-1FEE-CE44-A563-F0C749F5B71F}"/>
              </a:ext>
            </a:extLst>
          </p:cNvPr>
          <p:cNvSpPr/>
          <p:nvPr/>
        </p:nvSpPr>
        <p:spPr>
          <a:xfrm>
            <a:off x="5913036" y="4526338"/>
            <a:ext cx="105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/>
              <a:t>[</a:t>
            </a:r>
            <a:r>
              <a:rPr lang="fr-FR" sz="1600" dirty="0" err="1"/>
              <a:t>Tilk</a:t>
            </a:r>
            <a:r>
              <a:rPr lang="fr-FR" sz="1600" dirty="0"/>
              <a:t> 2016]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AFBC75B-60F3-274A-AED4-7DD9EE1C836A}"/>
              </a:ext>
            </a:extLst>
          </p:cNvPr>
          <p:cNvSpPr/>
          <p:nvPr/>
        </p:nvSpPr>
        <p:spPr>
          <a:xfrm>
            <a:off x="0" y="6553284"/>
            <a:ext cx="11684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[</a:t>
            </a:r>
            <a:r>
              <a:rPr lang="fr-FR" sz="1600" dirty="0" err="1"/>
              <a:t>Tilk</a:t>
            </a:r>
            <a:r>
              <a:rPr lang="fr-FR" sz="1600" dirty="0"/>
              <a:t> 2016] </a:t>
            </a:r>
            <a:r>
              <a:rPr lang="fr-FR" sz="1600" dirty="0" err="1"/>
              <a:t>Bidirectional</a:t>
            </a:r>
            <a:r>
              <a:rPr lang="fr-FR" sz="1600" dirty="0"/>
              <a:t> </a:t>
            </a:r>
            <a:r>
              <a:rPr lang="fr-FR" sz="1600" dirty="0" err="1"/>
              <a:t>recurrent</a:t>
            </a:r>
            <a:r>
              <a:rPr lang="fr-FR" sz="1600" dirty="0"/>
              <a:t> neural network </a:t>
            </a:r>
            <a:r>
              <a:rPr lang="fr-FR" sz="1600" dirty="0" err="1"/>
              <a:t>with</a:t>
            </a:r>
            <a:r>
              <a:rPr lang="fr-FR" sz="1600" dirty="0"/>
              <a:t> attention </a:t>
            </a:r>
            <a:r>
              <a:rPr lang="fr-FR" sz="1600" dirty="0" err="1"/>
              <a:t>mechanism</a:t>
            </a:r>
            <a:r>
              <a:rPr lang="fr-FR" sz="1600" dirty="0"/>
              <a:t> for </a:t>
            </a:r>
            <a:r>
              <a:rPr lang="fr-FR" sz="1600" dirty="0" err="1"/>
              <a:t>punctuation</a:t>
            </a:r>
            <a:r>
              <a:rPr lang="fr-FR" sz="1600" dirty="0"/>
              <a:t> </a:t>
            </a:r>
            <a:r>
              <a:rPr lang="fr-FR" sz="1600" dirty="0" err="1"/>
              <a:t>restoration</a:t>
            </a:r>
            <a:r>
              <a:rPr lang="fr-FR" sz="1600" dirty="0"/>
              <a:t>, </a:t>
            </a:r>
            <a:r>
              <a:rPr lang="fr-FR" sz="1600" dirty="0" err="1"/>
              <a:t>Tilk</a:t>
            </a:r>
            <a:r>
              <a:rPr lang="fr-FR" sz="1600" dirty="0"/>
              <a:t> et al, </a:t>
            </a:r>
            <a:r>
              <a:rPr lang="fr-FR" sz="1600" dirty="0" err="1"/>
              <a:t>Interspeech</a:t>
            </a:r>
            <a:r>
              <a:rPr lang="fr-FR" sz="1600" dirty="0"/>
              <a:t> 2016.</a:t>
            </a:r>
          </a:p>
          <a:p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2382935"/>
      </p:ext>
    </p:extLst>
  </p:cSld>
  <p:clrMapOvr>
    <a:masterClrMapping/>
  </p:clrMapOvr>
  <p:transition spd="slow" advTm="60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8" grpId="0" animBg="1"/>
      <p:bldP spid="159" grpId="0"/>
      <p:bldP spid="160" grpId="0" animBg="1"/>
      <p:bldP spid="161" grpId="0" animBg="1"/>
      <p:bldP spid="162" grpId="0"/>
      <p:bldP spid="163" grpId="0"/>
      <p:bldP spid="164" grpId="0" animBg="1"/>
      <p:bldP spid="173" grpId="0"/>
      <p:bldP spid="176" grpId="0" animBg="1"/>
      <p:bldP spid="199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AE5133-7CC9-074F-9D0E-9A1FD475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HowToVQA69M: a</a:t>
            </a:r>
            <a:br>
              <a:rPr lang="fr-FR" dirty="0"/>
            </a:br>
            <a:r>
              <a:rPr lang="fr-FR" dirty="0"/>
              <a:t>large-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VideoQA</a:t>
            </a:r>
            <a:r>
              <a:rPr lang="fr-FR" dirty="0"/>
              <a:t> </a:t>
            </a:r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C1A66-757B-724F-9A63-9CDA9E3B8C66}"/>
              </a:ext>
            </a:extLst>
          </p:cNvPr>
          <p:cNvSpPr/>
          <p:nvPr/>
        </p:nvSpPr>
        <p:spPr>
          <a:xfrm>
            <a:off x="435214" y="1787473"/>
            <a:ext cx="72284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/>
              <a:t>Generated</a:t>
            </a:r>
            <a:r>
              <a:rPr lang="fr-FR" sz="2000" dirty="0"/>
              <a:t> by </a:t>
            </a:r>
            <a:r>
              <a:rPr lang="fr-FR" sz="2000" dirty="0" err="1"/>
              <a:t>applying</a:t>
            </a:r>
            <a:r>
              <a:rPr lang="fr-FR" sz="2000" dirty="0"/>
              <a:t> </a:t>
            </a:r>
            <a:r>
              <a:rPr lang="fr-FR" sz="2000" dirty="0" err="1"/>
              <a:t>our</a:t>
            </a:r>
            <a:r>
              <a:rPr lang="fr-FR" sz="2000" dirty="0"/>
              <a:t> pipeline to HowTo100M [</a:t>
            </a:r>
            <a:r>
              <a:rPr lang="fr-FR" sz="2000" dirty="0" err="1"/>
              <a:t>Miech</a:t>
            </a:r>
            <a:r>
              <a:rPr lang="fr-FR" sz="2000" dirty="0"/>
              <a:t> 2019]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69M </a:t>
            </a:r>
            <a:r>
              <a:rPr lang="fr-FR" sz="2000" dirty="0" err="1"/>
              <a:t>video</a:t>
            </a:r>
            <a:r>
              <a:rPr lang="fr-FR" sz="2000" dirty="0"/>
              <a:t>-question-</a:t>
            </a:r>
            <a:r>
              <a:rPr lang="fr-FR" sz="2000" dirty="0" err="1"/>
              <a:t>answer</a:t>
            </a:r>
            <a:r>
              <a:rPr lang="fr-FR" sz="2000" dirty="0"/>
              <a:t> triplets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9488672-9CD0-4341-BBB0-3CABC36D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2592144"/>
            <a:ext cx="77978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00">
        <p:fade/>
      </p:transition>
    </mc:Choice>
    <mc:Fallback xmlns="">
      <p:transition spd="med" advTm="25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1635</Words>
  <Application>Microsoft Macintosh PowerPoint</Application>
  <PresentationFormat>Grand écran</PresentationFormat>
  <Paragraphs>429</Paragraphs>
  <Slides>21</Slides>
  <Notes>8</Notes>
  <HiddenSlides>0</HiddenSlides>
  <MMClips>5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Thème Office</vt:lpstr>
      <vt:lpstr>Just Ask: Learning to  Answer Questions from  Millions of Narrated Videos</vt:lpstr>
      <vt:lpstr>Video Question Answering  (VideoQA)</vt:lpstr>
      <vt:lpstr>Challenges in VideoQA</vt:lpstr>
      <vt:lpstr>Just Ask idea</vt:lpstr>
      <vt:lpstr>Weak supervision  in narrated videos </vt:lpstr>
      <vt:lpstr>Text-only supervision</vt:lpstr>
      <vt:lpstr>Generating VideoQA data</vt:lpstr>
      <vt:lpstr>Generating VideoQA data</vt:lpstr>
      <vt:lpstr>HowToVQA69M: a large-scale VideoQA dataset</vt:lpstr>
      <vt:lpstr>Noise in HowToVQA69M</vt:lpstr>
      <vt:lpstr>VideoQA model and  training procedure</vt:lpstr>
      <vt:lpstr>iVQA: a new  VideoQA benchmark</vt:lpstr>
      <vt:lpstr>Zero-shot VideoQA: quantitative results</vt:lpstr>
      <vt:lpstr>Zero-shot VideoQA: qualitative results</vt:lpstr>
      <vt:lpstr>Online Demo http://videoqa.paris.inria.fr/</vt:lpstr>
      <vt:lpstr>Results after finetuning</vt:lpstr>
      <vt:lpstr>Results for rare answers</vt:lpstr>
      <vt:lpstr>Comparison of generation methods</vt:lpstr>
      <vt:lpstr>Ablation:  pretraining losses</vt:lpstr>
      <vt:lpstr>Ablation:  scale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Antoine Yang</dc:creator>
  <cp:lastModifiedBy>Antoine Yang</cp:lastModifiedBy>
  <cp:revision>132</cp:revision>
  <dcterms:created xsi:type="dcterms:W3CDTF">2021-09-14T07:35:56Z</dcterms:created>
  <dcterms:modified xsi:type="dcterms:W3CDTF">2021-09-22T16:11:48Z</dcterms:modified>
</cp:coreProperties>
</file>